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7171C6-FE36-E3CB-8932-78C2E2E0D886}" v="82" dt="2023-10-30T10:43:15.280"/>
    <p1510:client id="{92882DD1-759C-0856-A898-335D885F9179}" v="15" dt="2023-11-02T12:31:54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6"/>
  </p:normalViewPr>
  <p:slideViewPr>
    <p:cSldViewPr snapToGrid="0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ína Revická" userId="S::5240294@upjs.sk::bcbfcc53-577b-477c-9f29-99508e4d7541" providerId="AD" clId="Web-{92882DD1-759C-0856-A898-335D885F9179}"/>
    <pc:docChg chg="modSld sldOrd">
      <pc:chgData name="Katarína Revická" userId="S::5240294@upjs.sk::bcbfcc53-577b-477c-9f29-99508e4d7541" providerId="AD" clId="Web-{92882DD1-759C-0856-A898-335D885F9179}" dt="2023-11-02T12:31:54.236" v="10"/>
      <pc:docMkLst>
        <pc:docMk/>
      </pc:docMkLst>
      <pc:sldChg chg="addSp modSp">
        <pc:chgData name="Katarína Revická" userId="S::5240294@upjs.sk::bcbfcc53-577b-477c-9f29-99508e4d7541" providerId="AD" clId="Web-{92882DD1-759C-0856-A898-335D885F9179}" dt="2023-11-02T12:31:02.938" v="8" actId="20577"/>
        <pc:sldMkLst>
          <pc:docMk/>
          <pc:sldMk cId="3596716734" sldId="257"/>
        </pc:sldMkLst>
        <pc:spChg chg="add mod">
          <ac:chgData name="Katarína Revická" userId="S::5240294@upjs.sk::bcbfcc53-577b-477c-9f29-99508e4d7541" providerId="AD" clId="Web-{92882DD1-759C-0856-A898-335D885F9179}" dt="2023-11-02T12:31:02.938" v="8" actId="20577"/>
          <ac:spMkLst>
            <pc:docMk/>
            <pc:sldMk cId="3596716734" sldId="257"/>
            <ac:spMk id="5" creationId="{288B65FB-BDE4-6BD7-E782-51C56ADEDB71}"/>
          </ac:spMkLst>
        </pc:spChg>
      </pc:sldChg>
      <pc:sldChg chg="ord">
        <pc:chgData name="Katarína Revická" userId="S::5240294@upjs.sk::bcbfcc53-577b-477c-9f29-99508e4d7541" providerId="AD" clId="Web-{92882DD1-759C-0856-A898-335D885F9179}" dt="2023-11-02T12:31:54.236" v="10"/>
        <pc:sldMkLst>
          <pc:docMk/>
          <pc:sldMk cId="1154528459" sldId="258"/>
        </pc:sldMkLst>
      </pc:sldChg>
      <pc:sldChg chg="modSp">
        <pc:chgData name="Katarína Revická" userId="S::5240294@upjs.sk::bcbfcc53-577b-477c-9f29-99508e4d7541" providerId="AD" clId="Web-{92882DD1-759C-0856-A898-335D885F9179}" dt="2023-11-02T12:30:48.953" v="2" actId="20577"/>
        <pc:sldMkLst>
          <pc:docMk/>
          <pc:sldMk cId="4199169577" sldId="266"/>
        </pc:sldMkLst>
        <pc:spChg chg="mod">
          <ac:chgData name="Katarína Revická" userId="S::5240294@upjs.sk::bcbfcc53-577b-477c-9f29-99508e4d7541" providerId="AD" clId="Web-{92882DD1-759C-0856-A898-335D885F9179}" dt="2023-11-02T12:30:48.953" v="2" actId="20577"/>
          <ac:spMkLst>
            <pc:docMk/>
            <pc:sldMk cId="4199169577" sldId="266"/>
            <ac:spMk id="3" creationId="{D4049280-1718-5A59-1FB0-030C27A64E17}"/>
          </ac:spMkLst>
        </pc:spChg>
      </pc:sldChg>
    </pc:docChg>
  </pc:docChgLst>
  <pc:docChgLst>
    <pc:chgData name="Katarína Revická" userId="S::5240294@upjs.sk::bcbfcc53-577b-477c-9f29-99508e4d7541" providerId="AD" clId="Web-{4E7171C6-FE36-E3CB-8932-78C2E2E0D886}"/>
    <pc:docChg chg="addSld modSld">
      <pc:chgData name="Katarína Revická" userId="S::5240294@upjs.sk::bcbfcc53-577b-477c-9f29-99508e4d7541" providerId="AD" clId="Web-{4E7171C6-FE36-E3CB-8932-78C2E2E0D886}" dt="2023-10-30T10:43:15.280" v="82" actId="20577"/>
      <pc:docMkLst>
        <pc:docMk/>
      </pc:docMkLst>
      <pc:sldChg chg="modSp">
        <pc:chgData name="Katarína Revická" userId="S::5240294@upjs.sk::bcbfcc53-577b-477c-9f29-99508e4d7541" providerId="AD" clId="Web-{4E7171C6-FE36-E3CB-8932-78C2E2E0D886}" dt="2023-10-30T10:42:38.950" v="58" actId="20577"/>
        <pc:sldMkLst>
          <pc:docMk/>
          <pc:sldMk cId="506787134" sldId="264"/>
        </pc:sldMkLst>
        <pc:spChg chg="mod">
          <ac:chgData name="Katarína Revická" userId="S::5240294@upjs.sk::bcbfcc53-577b-477c-9f29-99508e4d7541" providerId="AD" clId="Web-{4E7171C6-FE36-E3CB-8932-78C2E2E0D886}" dt="2023-10-30T10:42:38.950" v="58" actId="20577"/>
          <ac:spMkLst>
            <pc:docMk/>
            <pc:sldMk cId="506787134" sldId="264"/>
            <ac:spMk id="2" creationId="{DC996466-0B1E-24DA-56F4-D479A35688FA}"/>
          </ac:spMkLst>
        </pc:spChg>
        <pc:spChg chg="mod">
          <ac:chgData name="Katarína Revická" userId="S::5240294@upjs.sk::bcbfcc53-577b-477c-9f29-99508e4d7541" providerId="AD" clId="Web-{4E7171C6-FE36-E3CB-8932-78C2E2E0D886}" dt="2023-10-30T10:42:35.872" v="57" actId="20577"/>
          <ac:spMkLst>
            <pc:docMk/>
            <pc:sldMk cId="506787134" sldId="264"/>
            <ac:spMk id="3" creationId="{B4900B21-8B23-B7CC-659A-2BD68DDE591B}"/>
          </ac:spMkLst>
        </pc:spChg>
        <pc:picChg chg="mod">
          <ac:chgData name="Katarína Revická" userId="S::5240294@upjs.sk::bcbfcc53-577b-477c-9f29-99508e4d7541" providerId="AD" clId="Web-{4E7171C6-FE36-E3CB-8932-78C2E2E0D886}" dt="2023-10-30T10:39:45.460" v="23" actId="1076"/>
          <ac:picMkLst>
            <pc:docMk/>
            <pc:sldMk cId="506787134" sldId="264"/>
            <ac:picMk id="7" creationId="{D414AD6C-E636-8ED2-7F83-D5F884461482}"/>
          </ac:picMkLst>
        </pc:picChg>
        <pc:picChg chg="mod">
          <ac:chgData name="Katarína Revická" userId="S::5240294@upjs.sk::bcbfcc53-577b-477c-9f29-99508e4d7541" providerId="AD" clId="Web-{4E7171C6-FE36-E3CB-8932-78C2E2E0D886}" dt="2023-10-30T10:39:43.538" v="22" actId="1076"/>
          <ac:picMkLst>
            <pc:docMk/>
            <pc:sldMk cId="506787134" sldId="264"/>
            <ac:picMk id="10" creationId="{96A22A4B-1089-8A73-E4B6-BA833ED693E1}"/>
          </ac:picMkLst>
        </pc:picChg>
      </pc:sldChg>
      <pc:sldChg chg="addSp modSp new addAnim">
        <pc:chgData name="Katarína Revická" userId="S::5240294@upjs.sk::bcbfcc53-577b-477c-9f29-99508e4d7541" providerId="AD" clId="Web-{4E7171C6-FE36-E3CB-8932-78C2E2E0D886}" dt="2023-10-30T10:43:15.280" v="82" actId="20577"/>
        <pc:sldMkLst>
          <pc:docMk/>
          <pc:sldMk cId="1652477518" sldId="267"/>
        </pc:sldMkLst>
        <pc:spChg chg="mod">
          <ac:chgData name="Katarína Revická" userId="S::5240294@upjs.sk::bcbfcc53-577b-477c-9f29-99508e4d7541" providerId="AD" clId="Web-{4E7171C6-FE36-E3CB-8932-78C2E2E0D886}" dt="2023-10-30T10:41:33.948" v="54" actId="1076"/>
          <ac:spMkLst>
            <pc:docMk/>
            <pc:sldMk cId="1652477518" sldId="267"/>
            <ac:spMk id="2" creationId="{8727E11D-5F29-E76E-8DDE-763A329870C8}"/>
          </ac:spMkLst>
        </pc:spChg>
        <pc:spChg chg="mod">
          <ac:chgData name="Katarína Revická" userId="S::5240294@upjs.sk::bcbfcc53-577b-477c-9f29-99508e4d7541" providerId="AD" clId="Web-{4E7171C6-FE36-E3CB-8932-78C2E2E0D886}" dt="2023-10-30T10:43:15.280" v="82" actId="20577"/>
          <ac:spMkLst>
            <pc:docMk/>
            <pc:sldMk cId="1652477518" sldId="267"/>
            <ac:spMk id="3" creationId="{AA1E97BD-1D1B-BA58-49D4-3D32223F13E6}"/>
          </ac:spMkLst>
        </pc:spChg>
        <pc:picChg chg="add mod">
          <ac:chgData name="Katarína Revická" userId="S::5240294@upjs.sk::bcbfcc53-577b-477c-9f29-99508e4d7541" providerId="AD" clId="Web-{4E7171C6-FE36-E3CB-8932-78C2E2E0D886}" dt="2023-10-30T10:41:37.198" v="55" actId="1076"/>
          <ac:picMkLst>
            <pc:docMk/>
            <pc:sldMk cId="1652477518" sldId="267"/>
            <ac:picMk id="4" creationId="{E3B45D3F-2310-F2F2-2438-9077705FB66E}"/>
          </ac:picMkLst>
        </pc:picChg>
        <pc:picChg chg="add">
          <ac:chgData name="Katarína Revická" userId="S::5240294@upjs.sk::bcbfcc53-577b-477c-9f29-99508e4d7541" providerId="AD" clId="Web-{4E7171C6-FE36-E3CB-8932-78C2E2E0D886}" dt="2023-10-30T10:41:42.277" v="56"/>
          <ac:picMkLst>
            <pc:docMk/>
            <pc:sldMk cId="1652477518" sldId="267"/>
            <ac:picMk id="6" creationId="{DEF704F1-8923-D4AB-D011-A6130612AAE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8B8DF-675C-0873-196B-BEC70166B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C185E-9D1D-D140-782E-94AAB892D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B6FEF-4121-F02E-C4E8-E2CA17F18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5D92-D51D-7C4E-A470-D3C7A46F7406}" type="datetimeFigureOut">
              <a:rPr lang="en-SK" smtClean="0"/>
              <a:t>11/02/2023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11EC4-E5DB-1EE3-49A0-9168C563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7141C-45E4-F1C2-63A9-B748A23C8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E464-1BE4-9D45-8BDD-BAE06E091AB3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79267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B8583-8836-20FB-6D3E-DF809C16D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702D56-D7E8-0E2D-A121-1186C3672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3DD6D-A19E-4345-B26E-AD25AE2ED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5D92-D51D-7C4E-A470-D3C7A46F7406}" type="datetimeFigureOut">
              <a:rPr lang="en-SK" smtClean="0"/>
              <a:t>11/02/2023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0E878-FDE7-4DFA-BC87-FD3599758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98F6-70E0-3634-296C-D655B56E2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E464-1BE4-9D45-8BDD-BAE06E091AB3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419616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0D2039-B505-B38B-40E3-00E1EB4670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FBF0F3-7F8D-4048-4D32-7933F39E3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2BF29-A19D-DE49-9D67-E0D6430A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5D92-D51D-7C4E-A470-D3C7A46F7406}" type="datetimeFigureOut">
              <a:rPr lang="en-SK" smtClean="0"/>
              <a:t>11/02/2023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E597F-9C07-6231-6A58-06A343E3F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C22E8-3266-34BE-CB7C-14561E5E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E464-1BE4-9D45-8BDD-BAE06E091AB3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70050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2C644-B3C8-F12B-114C-367D438E5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C2098-2CE7-F530-6236-CD8D61DFF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2A404-E760-C1B6-4046-339BFC843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5D92-D51D-7C4E-A470-D3C7A46F7406}" type="datetimeFigureOut">
              <a:rPr lang="en-SK" smtClean="0"/>
              <a:t>11/02/2023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B13CA-8202-1CDE-D9C7-3C7920A5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D39F4-ABDA-0B71-586D-F3C85FD26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E464-1BE4-9D45-8BDD-BAE06E091AB3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65646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A4007-D22B-B068-FE86-816B0817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26EF4-A2C8-4D94-3016-249DA403D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E8627-6F5A-3EF0-3CA6-FF05B53A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5D92-D51D-7C4E-A470-D3C7A46F7406}" type="datetimeFigureOut">
              <a:rPr lang="en-SK" smtClean="0"/>
              <a:t>11/02/2023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EF0F7-7446-5951-5326-153640DD6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662EC-6B66-EDE3-9838-B800D145E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E464-1BE4-9D45-8BDD-BAE06E091AB3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98939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83E05-1E96-1E4B-E97A-B6B9DC60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B47FF-4C44-1973-F59F-A5DA04B2C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2A044-C17F-9EB9-7746-17FE08665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63D1D-8589-1600-4D0D-79C38124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5D92-D51D-7C4E-A470-D3C7A46F7406}" type="datetimeFigureOut">
              <a:rPr lang="en-SK" smtClean="0"/>
              <a:t>11/02/2023</a:t>
            </a:fld>
            <a:endParaRPr lang="en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8CF4D-9B93-C6D1-5CC8-BA32EE8BC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CDE8D-458D-BA1C-520B-7048DE805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E464-1BE4-9D45-8BDD-BAE06E091AB3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24440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4B1A0-F993-4B0B-0389-CDAC7699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0918A-C94C-E8FB-13C2-054F75CEF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B6542-B689-40BA-E6F1-524FD1672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7048E0-21A8-A7C9-9CF9-4F9430622F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3F9B29-71F0-3F22-62B6-E80E11C8A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A80E0A-ADC4-2CB9-DA1C-45324D754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5D92-D51D-7C4E-A470-D3C7A46F7406}" type="datetimeFigureOut">
              <a:rPr lang="en-SK" smtClean="0"/>
              <a:t>11/02/2023</a:t>
            </a:fld>
            <a:endParaRPr lang="en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32820B-993D-813E-8E16-582C6B16B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C7E3A3-C2C3-BC78-0C24-11B941005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E464-1BE4-9D45-8BDD-BAE06E091AB3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984032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375B7-3656-4FDC-D072-DB651B567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97E706-D23A-EDD7-550B-804ABAB4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5D92-D51D-7C4E-A470-D3C7A46F7406}" type="datetimeFigureOut">
              <a:rPr lang="en-SK" smtClean="0"/>
              <a:t>11/02/2023</a:t>
            </a:fld>
            <a:endParaRPr lang="en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209A11-2C0B-F5EF-0280-27D174DB6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8311FF-4238-504C-F750-F74091C42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E464-1BE4-9D45-8BDD-BAE06E091AB3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422776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31D565-B41F-B81F-67AB-7ECB73DDB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5D92-D51D-7C4E-A470-D3C7A46F7406}" type="datetimeFigureOut">
              <a:rPr lang="en-SK" smtClean="0"/>
              <a:t>11/02/2023</a:t>
            </a:fld>
            <a:endParaRPr lang="en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9CF004-4FCC-5B46-8816-8206D800E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F5B56-C486-3DCB-B488-0DFF6E085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E464-1BE4-9D45-8BDD-BAE06E091AB3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72562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C0ED3-B444-C6FA-0311-4B28B704C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748C8-2968-8F63-2B13-4E710476E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18C53-BC63-C82B-2AEA-DFA898C92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9B22F-3503-23F4-DA89-D51D57625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5D92-D51D-7C4E-A470-D3C7A46F7406}" type="datetimeFigureOut">
              <a:rPr lang="en-SK" smtClean="0"/>
              <a:t>11/02/2023</a:t>
            </a:fld>
            <a:endParaRPr lang="en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5F3346-E068-FC5F-3EC2-B1CA967CC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F4451-7A7E-BA0A-427B-3DC4B4043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E464-1BE4-9D45-8BDD-BAE06E091AB3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36291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81B76-9AE9-6D7B-7CB2-F937DBF4D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DCE658-3DAE-605C-D008-13D296145F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4CE45-6357-B881-4562-8AADBFC44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7ED8E-49D0-1EBD-D641-787380CA6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5D92-D51D-7C4E-A470-D3C7A46F7406}" type="datetimeFigureOut">
              <a:rPr lang="en-SK" smtClean="0"/>
              <a:t>11/02/2023</a:t>
            </a:fld>
            <a:endParaRPr lang="en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71A4C-74B4-C4B4-1270-E190CBE33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9C6AB-95CE-97BE-D695-1B538737C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E464-1BE4-9D45-8BDD-BAE06E091AB3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3483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6EFD3A-73A3-F638-03A5-C00F0EA3F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E21EC-3D96-45A7-552B-5A7122A20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E92E8-0DE1-48F7-D3E5-8615868F7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35D92-D51D-7C4E-A470-D3C7A46F7406}" type="datetimeFigureOut">
              <a:rPr lang="en-SK" smtClean="0"/>
              <a:t>11/02/2023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5D316-28B4-0FBE-1C1B-67FE746D9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1BDB7-B5A8-1CDB-12E2-07BEFE975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5E464-1BE4-9D45-8BDD-BAE06E091AB3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24227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4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www.eecis.udel.edu/~vijay/BLAST/air_pressure/newspaper_ruler.html" TargetMode="External"/><Relationship Id="rId7" Type="http://schemas.openxmlformats.org/officeDocument/2006/relationships/hyperlink" Target="https://www.youtube.com/watch?v=VI8C52ueO6c" TargetMode="External"/><Relationship Id="rId2" Type="http://schemas.openxmlformats.org/officeDocument/2006/relationships/hyperlink" Target="https://files.eric.ed.gov/fulltext/EJ105200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ucation.com/science-fair/article/pressure-news-pretty-heavy/" TargetMode="External"/><Relationship Id="rId5" Type="http://schemas.openxmlformats.org/officeDocument/2006/relationships/hyperlink" Target="https://www.scientificamerican.com/article/bring-science-home-air-pressure-ruler/" TargetMode="External"/><Relationship Id="rId4" Type="http://schemas.openxmlformats.org/officeDocument/2006/relationships/hyperlink" Target="https://www.experimentarchive.com/experiments/heavy-pape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www.youtube.com/shorts/yXumfSfQRyc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5.mp4"/><Relationship Id="rId7" Type="http://schemas.openxmlformats.org/officeDocument/2006/relationships/image" Target="../media/image14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5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s that newspaper really that heavy?">
            <a:extLst>
              <a:ext uri="{FF2B5EF4-FFF2-40B4-BE49-F238E27FC236}">
                <a16:creationId xmlns:a16="http://schemas.microsoft.com/office/drawing/2014/main" id="{33BB51E5-3E36-3F28-7833-6889A9802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8" r="-1" b="6502"/>
          <a:stretch/>
        </p:blipFill>
        <p:spPr bwMode="auto">
          <a:xfrm>
            <a:off x="3070" y="10"/>
            <a:ext cx="12188930" cy="6857990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95BC24-58B2-F44D-0255-B7C05CB11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476" y="1092862"/>
            <a:ext cx="9144000" cy="3063240"/>
          </a:xfrm>
        </p:spPr>
        <p:txBody>
          <a:bodyPr>
            <a:normAutofit/>
          </a:bodyPr>
          <a:lstStyle/>
          <a:p>
            <a:r>
              <a:rPr lang="en-SK" sz="6600" dirty="0">
                <a:solidFill>
                  <a:schemeClr val="bg1"/>
                </a:solidFill>
                <a:latin typeface="Abadi" panose="020B0604020104020204" pitchFamily="34" charset="0"/>
              </a:rPr>
              <a:t>Ruler trick</a:t>
            </a:r>
            <a:br>
              <a:rPr lang="en-SK" sz="6600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en-SK" sz="4000" dirty="0">
                <a:solidFill>
                  <a:schemeClr val="bg1"/>
                </a:solidFill>
                <a:latin typeface="Abadi" panose="020B0604020104020204" pitchFamily="34" charset="0"/>
              </a:rPr>
              <a:t>Trik s pravítkom</a:t>
            </a:r>
            <a:endParaRPr lang="en-SK" sz="66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0A4C9-8CCE-46D6-83A8-3FA0F5239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n-SK" sz="1900" dirty="0">
                <a:solidFill>
                  <a:schemeClr val="bg1"/>
                </a:solidFill>
              </a:rPr>
              <a:t>Úvodné sústredenie Turnaja mladých fyzikov</a:t>
            </a:r>
          </a:p>
          <a:p>
            <a:r>
              <a:rPr lang="en-SK" sz="1900" dirty="0">
                <a:solidFill>
                  <a:schemeClr val="bg1"/>
                </a:solidFill>
              </a:rPr>
              <a:t>2.-3.11.2023 </a:t>
            </a:r>
          </a:p>
          <a:p>
            <a:r>
              <a:rPr lang="en-SK" sz="1900" dirty="0">
                <a:solidFill>
                  <a:schemeClr val="bg1"/>
                </a:solidFill>
              </a:rPr>
              <a:t>Katarína Revická</a:t>
            </a:r>
          </a:p>
          <a:p>
            <a:r>
              <a:rPr lang="en-US" sz="1900" dirty="0">
                <a:solidFill>
                  <a:schemeClr val="bg1"/>
                </a:solidFill>
              </a:rPr>
              <a:t>k</a:t>
            </a:r>
            <a:r>
              <a:rPr lang="en-SK" sz="1900" dirty="0">
                <a:solidFill>
                  <a:schemeClr val="bg1"/>
                </a:solidFill>
              </a:rPr>
              <a:t>atarina.revicka@student.upjs.sk</a:t>
            </a:r>
          </a:p>
          <a:p>
            <a:endParaRPr lang="en-SK" sz="1900" dirty="0">
              <a:solidFill>
                <a:schemeClr val="bg1"/>
              </a:solidFill>
            </a:endParaRP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52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27E11D-5F29-E76E-8DDE-763A32987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68" y="322396"/>
            <a:ext cx="10515600" cy="1325563"/>
          </a:xfrm>
        </p:spPr>
        <p:txBody>
          <a:bodyPr/>
          <a:lstStyle/>
          <a:p>
            <a:r>
              <a:rPr lang="sk-SK" sz="3600" err="1">
                <a:latin typeface="Abadi"/>
                <a:ea typeface="Calibri Light"/>
                <a:cs typeface="Calibri Light"/>
              </a:rPr>
              <a:t>Is</a:t>
            </a:r>
            <a:r>
              <a:rPr lang="sk-SK" sz="3600" dirty="0">
                <a:latin typeface="Abadi"/>
                <a:ea typeface="Calibri Light"/>
                <a:cs typeface="Calibri Light"/>
              </a:rPr>
              <a:t> </a:t>
            </a:r>
            <a:r>
              <a:rPr lang="sk-SK" sz="3600" err="1">
                <a:latin typeface="Abadi"/>
                <a:ea typeface="Calibri Light"/>
                <a:cs typeface="Calibri Light"/>
              </a:rPr>
              <a:t>it</a:t>
            </a:r>
            <a:r>
              <a:rPr lang="sk-SK" sz="3600" dirty="0">
                <a:latin typeface="Abadi"/>
                <a:ea typeface="Calibri Light"/>
                <a:cs typeface="Calibri Light"/>
              </a:rPr>
              <a:t> </a:t>
            </a:r>
            <a:r>
              <a:rPr lang="sk-SK" sz="3600" err="1">
                <a:latin typeface="Abadi"/>
                <a:ea typeface="Calibri Light"/>
                <a:cs typeface="Calibri Light"/>
              </a:rPr>
              <a:t>all</a:t>
            </a:r>
            <a:r>
              <a:rPr lang="sk-SK" sz="3600" dirty="0">
                <a:latin typeface="Abadi"/>
                <a:ea typeface="Calibri Light"/>
                <a:cs typeface="Calibri Light"/>
              </a:rPr>
              <a:t>?</a:t>
            </a:r>
            <a:endParaRPr lang="sk-SK" sz="3600" dirty="0">
              <a:latin typeface="Abadi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A1E97BD-1D1B-BA58-49D4-3D32223F1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097" y="1569251"/>
            <a:ext cx="4832646" cy="494569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badi"/>
                <a:ea typeface="Meiryo"/>
                <a:cs typeface="Arial"/>
              </a:rPr>
              <a:t>Different air pressure </a:t>
            </a:r>
            <a:br>
              <a:rPr lang="en-US" sz="2400" b="1" dirty="0">
                <a:latin typeface="Abadi"/>
                <a:cs typeface="Arial"/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badi"/>
                <a:ea typeface="Meiryo"/>
                <a:cs typeface="Arial"/>
              </a:rPr>
              <a:t>– Sudden jerk </a:t>
            </a:r>
            <a:r>
              <a:rPr lang="en-US" sz="2400" dirty="0">
                <a:latin typeface="Abadi"/>
                <a:ea typeface="Meiryo"/>
                <a:cs typeface="Arial"/>
              </a:rPr>
              <a:t>of ruler when the ball falls </a:t>
            </a:r>
            <a:br>
              <a:rPr lang="en-US" sz="2400" dirty="0">
                <a:latin typeface="Abadi"/>
                <a:cs typeface="Arial"/>
              </a:rPr>
            </a:br>
            <a:r>
              <a:rPr lang="en-US" sz="2400" dirty="0">
                <a:latin typeface="Abadi"/>
                <a:ea typeface="Meiryo"/>
                <a:cs typeface="Arial"/>
              </a:rPr>
              <a:t>– it tries to lift the paper up in a very</a:t>
            </a:r>
            <a:r>
              <a:rPr lang="en-US" sz="2400" b="1" dirty="0">
                <a:latin typeface="Abadi"/>
                <a:ea typeface="Meiryo"/>
                <a:cs typeface="Arial"/>
              </a:rPr>
              <a:t> </a:t>
            </a:r>
            <a:r>
              <a:rPr lang="en-US" sz="2400" dirty="0">
                <a:latin typeface="Abadi"/>
                <a:ea typeface="Meiryo"/>
                <a:cs typeface="Arial"/>
              </a:rPr>
              <a:t>short time </a:t>
            </a:r>
            <a:br>
              <a:rPr lang="en-US" sz="2400" dirty="0">
                <a:latin typeface="Abadi"/>
                <a:cs typeface="Arial"/>
              </a:rPr>
            </a:br>
            <a:r>
              <a:rPr lang="en-US" sz="2400" dirty="0">
                <a:solidFill>
                  <a:schemeClr val="tx2"/>
                </a:solidFill>
                <a:latin typeface="Abadi"/>
                <a:ea typeface="Meiryo"/>
                <a:cs typeface="Arial"/>
              </a:rPr>
              <a:t>–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badi"/>
                <a:ea typeface="Meiryo"/>
                <a:cs typeface="Arial"/>
              </a:rPr>
              <a:t>area of lower pressure </a:t>
            </a:r>
            <a:r>
              <a:rPr lang="en-US" sz="2400" dirty="0">
                <a:latin typeface="Abadi"/>
                <a:ea typeface="Meiryo"/>
                <a:cs typeface="Arial"/>
              </a:rPr>
              <a:t>is created under the paper</a:t>
            </a:r>
            <a:r>
              <a:rPr lang="en-US" sz="2400" dirty="0">
                <a:solidFill>
                  <a:schemeClr val="tx2"/>
                </a:solidFill>
                <a:latin typeface="Abadi"/>
                <a:ea typeface="Meiryo"/>
                <a:cs typeface="Arial"/>
              </a:rPr>
              <a:t> </a:t>
            </a:r>
            <a:endParaRPr lang="sk-SK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>
                <a:latin typeface="Abadi"/>
                <a:cs typeface="Arial"/>
              </a:rPr>
              <a:t>(vacuum between the paper and the table?)</a:t>
            </a:r>
            <a:endParaRPr lang="en-US" dirty="0">
              <a:solidFill>
                <a:srgbClr val="44546A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br>
              <a:rPr lang="en-US" sz="2400" dirty="0">
                <a:latin typeface="Abadi"/>
                <a:cs typeface="Arial"/>
              </a:rPr>
            </a:br>
            <a:r>
              <a:rPr lang="en-US" sz="2400" dirty="0">
                <a:latin typeface="Abadi"/>
                <a:ea typeface="Meiryo"/>
                <a:cs typeface="Arial"/>
              </a:rPr>
              <a:t>– the paper is pressed down to the table and prevents the ruler from moving </a:t>
            </a:r>
            <a:br>
              <a:rPr lang="en-US" sz="2400" dirty="0">
                <a:latin typeface="Abadi"/>
                <a:cs typeface="Arial"/>
              </a:rPr>
            </a:br>
            <a:r>
              <a:rPr lang="en-US" sz="2400" dirty="0">
                <a:latin typeface="Abadi"/>
                <a:ea typeface="Meiryo"/>
                <a:cs typeface="Arial"/>
              </a:rPr>
              <a:t>– the ball bounces off of the ruler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endParaRPr lang="sk-SK" dirty="0">
              <a:ea typeface="Calibri"/>
              <a:cs typeface="Calibri"/>
            </a:endParaRPr>
          </a:p>
        </p:txBody>
      </p:sp>
      <p:pic>
        <p:nvPicPr>
          <p:cNvPr id="4" name="396476943_24107426118902846_1348152895452257491_n">
            <a:hlinkClick r:id="" action="ppaction://media"/>
            <a:extLst>
              <a:ext uri="{FF2B5EF4-FFF2-40B4-BE49-F238E27FC236}">
                <a16:creationId xmlns:a16="http://schemas.microsoft.com/office/drawing/2014/main" id="{E3B45D3F-2310-F2F2-2438-9077705FB66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88119" y="1796752"/>
            <a:ext cx="6420978" cy="3677541"/>
          </a:xfrm>
          <a:prstGeom prst="rect">
            <a:avLst/>
          </a:prstGeom>
        </p:spPr>
      </p:pic>
      <p:pic>
        <p:nvPicPr>
          <p:cNvPr id="6" name="Picture 2" descr="O univerzite - UPJS Kosice">
            <a:extLst>
              <a:ext uri="{FF2B5EF4-FFF2-40B4-BE49-F238E27FC236}">
                <a16:creationId xmlns:a16="http://schemas.microsoft.com/office/drawing/2014/main" id="{DEF704F1-8923-D4AB-D011-A6130612A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353" y="199222"/>
            <a:ext cx="1128713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47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2" descr="Is that newspaper really that heavy?">
            <a:extLst>
              <a:ext uri="{FF2B5EF4-FFF2-40B4-BE49-F238E27FC236}">
                <a16:creationId xmlns:a16="http://schemas.microsoft.com/office/drawing/2014/main" id="{E4A02F33-B4AD-FC06-A829-EAEA1071DA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3" r="1" b="1"/>
          <a:stretch/>
        </p:blipFill>
        <p:spPr bwMode="auto">
          <a:xfrm>
            <a:off x="-37000" y="10"/>
            <a:ext cx="994706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21" name="Freeform: Shape 1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2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E627F-4AD1-CCB3-7B81-D303C2815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0776" y="-282375"/>
            <a:ext cx="3633746" cy="1588422"/>
          </a:xfrm>
        </p:spPr>
        <p:txBody>
          <a:bodyPr anchor="b">
            <a:normAutofit/>
          </a:bodyPr>
          <a:lstStyle/>
          <a:p>
            <a:r>
              <a:rPr lang="en-SK" sz="3600" dirty="0">
                <a:latin typeface="Abadi" panose="020B0604020104020204" pitchFamily="34" charset="0"/>
              </a:rPr>
              <a:t>What to investigate?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AB14A-14D8-8212-87B7-2DD842EB6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9525" y="1306046"/>
            <a:ext cx="4562170" cy="4570498"/>
          </a:xfrm>
        </p:spPr>
        <p:txBody>
          <a:bodyPr>
            <a:normAutofit fontScale="92500"/>
          </a:bodyPr>
          <a:lstStyle/>
          <a:p>
            <a:r>
              <a:rPr lang="en-US" sz="1800" dirty="0">
                <a:latin typeface="Abadi" panose="020B0604020104020204" pitchFamily="34" charset="0"/>
              </a:rPr>
              <a:t>I</a:t>
            </a:r>
            <a:r>
              <a:rPr lang="en-SK" sz="2400" dirty="0">
                <a:latin typeface="Abadi" panose="020B0604020104020204" pitchFamily="34" charset="0"/>
              </a:rPr>
              <a:t>dentify the reason which you think is the most important </a:t>
            </a:r>
            <a:br>
              <a:rPr lang="en-SK" sz="2400" dirty="0">
                <a:latin typeface="Abadi" panose="020B0604020104020204" pitchFamily="34" charset="0"/>
              </a:rPr>
            </a:br>
            <a:r>
              <a:rPr lang="en-SK" sz="2400" dirty="0">
                <a:latin typeface="Abadi" panose="020B0604020104020204" pitchFamily="34" charset="0"/>
              </a:rPr>
              <a:t>(mass of the sheet, atmospheric pressure on the sheet, inertia of the sheet, pressure difference, something else?) </a:t>
            </a:r>
          </a:p>
          <a:p>
            <a:r>
              <a:rPr lang="en-SK" sz="2400" dirty="0">
                <a:latin typeface="Abadi" panose="020B0604020104020204" pitchFamily="34" charset="0"/>
              </a:rPr>
              <a:t>Change parameters of the ruler </a:t>
            </a:r>
            <a:br>
              <a:rPr lang="en-SK" sz="2400" dirty="0">
                <a:latin typeface="Abadi" panose="020B0604020104020204" pitchFamily="34" charset="0"/>
              </a:rPr>
            </a:br>
            <a:r>
              <a:rPr lang="en-SK" sz="2400" dirty="0">
                <a:latin typeface="Abadi" panose="020B0604020104020204" pitchFamily="34" charset="0"/>
              </a:rPr>
              <a:t>– leng</a:t>
            </a:r>
            <a:r>
              <a:rPr lang="en-US" sz="2400" dirty="0" err="1">
                <a:latin typeface="Abadi" panose="020B0604020104020204" pitchFamily="34" charset="0"/>
              </a:rPr>
              <a:t>th</a:t>
            </a:r>
            <a:r>
              <a:rPr lang="en-SK" sz="2400" dirty="0">
                <a:latin typeface="Abadi" panose="020B0604020104020204" pitchFamily="34" charset="0"/>
              </a:rPr>
              <a:t>, mass, material, portion of the ruler protruding</a:t>
            </a:r>
          </a:p>
          <a:p>
            <a:r>
              <a:rPr lang="en-SK" sz="2400" dirty="0">
                <a:latin typeface="Abadi" panose="020B0604020104020204" pitchFamily="34" charset="0"/>
              </a:rPr>
              <a:t>Change parameters of the paper – area, mass</a:t>
            </a:r>
          </a:p>
          <a:p>
            <a:r>
              <a:rPr lang="en-SK" sz="2400" dirty="0">
                <a:latin typeface="Abadi" panose="020B0604020104020204" pitchFamily="34" charset="0"/>
              </a:rPr>
              <a:t>Change parameters of the ball – mass</a:t>
            </a:r>
          </a:p>
        </p:txBody>
      </p:sp>
    </p:spTree>
    <p:extLst>
      <p:ext uri="{BB962C8B-B14F-4D97-AF65-F5344CB8AC3E}">
        <p14:creationId xmlns:p14="http://schemas.microsoft.com/office/powerpoint/2010/main" val="3606305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F5678-AB6E-824B-7985-66C9AEA98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 dirty="0">
                <a:latin typeface="Abadi" panose="020B0604020104020204" pitchFamily="34" charset="0"/>
              </a:rPr>
              <a:t>Useful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49280-1718-5A59-1FB0-030C27A64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Abadi" panose="020B0604020104020204" pitchFamily="34" charset="0"/>
                <a:hlinkClick r:id="rId2"/>
              </a:rPr>
              <a:t>https://files.eric.ed.gov/fulltext/EJ1052002.pdf</a:t>
            </a:r>
            <a:r>
              <a:rPr lang="en-US" dirty="0">
                <a:latin typeface="Abadi" panose="020B0604020104020204" pitchFamily="34" charset="0"/>
              </a:rPr>
              <a:t> </a:t>
            </a:r>
          </a:p>
          <a:p>
            <a:r>
              <a:rPr lang="en-US" dirty="0">
                <a:latin typeface="Abadi" panose="020B0604020104020204" pitchFamily="34" charset="0"/>
                <a:hlinkClick r:id="rId3"/>
              </a:rPr>
              <a:t>https://www.eecis.udel.edu/~vijay/BLAST/air_pressure/newspaper_ruler.html</a:t>
            </a:r>
            <a:r>
              <a:rPr lang="en-US" dirty="0">
                <a:latin typeface="Abadi" panose="020B0604020104020204" pitchFamily="34" charset="0"/>
              </a:rPr>
              <a:t> </a:t>
            </a:r>
          </a:p>
          <a:p>
            <a:r>
              <a:rPr lang="en-US" dirty="0">
                <a:latin typeface="Abadi" panose="020B0604020104020204" pitchFamily="34" charset="0"/>
                <a:hlinkClick r:id="rId4"/>
              </a:rPr>
              <a:t>https://www.experimentarchive.com/experiments/heavy-paper/</a:t>
            </a:r>
            <a:r>
              <a:rPr lang="en-US" dirty="0">
                <a:latin typeface="Abadi" panose="020B0604020104020204" pitchFamily="34" charset="0"/>
              </a:rPr>
              <a:t> </a:t>
            </a:r>
          </a:p>
          <a:p>
            <a:r>
              <a:rPr lang="en-US" dirty="0">
                <a:latin typeface="Abadi" panose="020B0604020104020204" pitchFamily="34" charset="0"/>
                <a:hlinkClick r:id="rId5"/>
              </a:rPr>
              <a:t>https://www.scientificamerican.com/article/bring-science-home-air-pressure-ruler/</a:t>
            </a:r>
            <a:r>
              <a:rPr lang="en-US" dirty="0">
                <a:latin typeface="Abadi" panose="020B0604020104020204" pitchFamily="34" charset="0"/>
              </a:rPr>
              <a:t> </a:t>
            </a:r>
          </a:p>
          <a:p>
            <a:r>
              <a:rPr lang="en-US" dirty="0">
                <a:latin typeface="Abadi" panose="020B0604020104020204" pitchFamily="34" charset="0"/>
                <a:hlinkClick r:id="rId6"/>
              </a:rPr>
              <a:t>https://www.education.com/science-fair/article/pressure-news-pretty-heavy/</a:t>
            </a:r>
            <a:r>
              <a:rPr lang="en-US" dirty="0">
                <a:latin typeface="Abadi" panose="020B0604020104020204" pitchFamily="34" charset="0"/>
              </a:rPr>
              <a:t> </a:t>
            </a:r>
          </a:p>
          <a:p>
            <a:r>
              <a:rPr lang="en-US" dirty="0">
                <a:latin typeface="Abadi"/>
              </a:rPr>
              <a:t>D. Ivanov and S. Nikolov. Is it simple to explain simple experiments? The 'heavy newspaper' stick break. Phys. Educ. 55, 1, 015014 (2020) </a:t>
            </a:r>
            <a:endParaRPr lang="en-US" dirty="0">
              <a:latin typeface="Abadi" panose="020B0604020104020204" pitchFamily="34" charset="0"/>
            </a:endParaRPr>
          </a:p>
          <a:p>
            <a:r>
              <a:rPr lang="en-US" dirty="0">
                <a:latin typeface="Abadi"/>
                <a:hlinkClick r:id="rId7"/>
              </a:rPr>
              <a:t>https://www.youtube.com/watch?v=VI8C52ueO6c</a:t>
            </a:r>
            <a:endParaRPr lang="en-US" dirty="0">
              <a:latin typeface="Abadi"/>
              <a:hlinkClick r:id="rId7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endParaRPr lang="en-SK" dirty="0"/>
          </a:p>
        </p:txBody>
      </p:sp>
      <p:pic>
        <p:nvPicPr>
          <p:cNvPr id="5122" name="Picture 2" descr="O univerzite - UPJS Kosice">
            <a:extLst>
              <a:ext uri="{FF2B5EF4-FFF2-40B4-BE49-F238E27FC236}">
                <a16:creationId xmlns:a16="http://schemas.microsoft.com/office/drawing/2014/main" id="{6D615958-C996-564F-223B-1D8E14E61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787" y="463549"/>
            <a:ext cx="1128713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169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C0C0A-D699-029B-7E24-911767405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16" y="292766"/>
            <a:ext cx="10515600" cy="1325563"/>
          </a:xfrm>
        </p:spPr>
        <p:txBody>
          <a:bodyPr/>
          <a:lstStyle/>
          <a:p>
            <a:r>
              <a:rPr lang="en-SK" dirty="0"/>
              <a:t>Problem n.14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B52C5-6AC7-D83A-FF75-356F44DE6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16" y="1551114"/>
            <a:ext cx="7640384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Place a ruler on the edge of a table, and throw a ball at its free end. The ruler will fall. However, if you cover a part of the ruler with a piece of paper and repeat the throw, then the ruler will remain on the table while the ball will bounce off it. Explain this phenomenon, and investigate the relevant parameters. </a:t>
            </a:r>
          </a:p>
          <a:p>
            <a:r>
              <a:rPr lang="en-US" dirty="0"/>
              <a:t>Ak </a:t>
            </a:r>
            <a:r>
              <a:rPr lang="en-US" dirty="0" err="1"/>
              <a:t>položíte</a:t>
            </a:r>
            <a:r>
              <a:rPr lang="en-US" dirty="0"/>
              <a:t> </a:t>
            </a:r>
            <a:r>
              <a:rPr lang="en-US" dirty="0" err="1"/>
              <a:t>pravítko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okraj</a:t>
            </a:r>
            <a:r>
              <a:rPr lang="en-US" dirty="0"/>
              <a:t> stola a </a:t>
            </a:r>
            <a:r>
              <a:rPr lang="en-US" dirty="0" err="1"/>
              <a:t>pustíte</a:t>
            </a:r>
            <a:r>
              <a:rPr lang="en-US" dirty="0"/>
              <a:t> </a:t>
            </a:r>
            <a:r>
              <a:rPr lang="en-US" dirty="0" err="1"/>
              <a:t>guľôčku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voľný</a:t>
            </a:r>
            <a:r>
              <a:rPr lang="en-US" dirty="0"/>
              <a:t> </a:t>
            </a:r>
            <a:r>
              <a:rPr lang="en-US" dirty="0" err="1"/>
              <a:t>koniec</a:t>
            </a:r>
            <a:r>
              <a:rPr lang="en-US" dirty="0"/>
              <a:t>, </a:t>
            </a:r>
            <a:r>
              <a:rPr lang="en-US" dirty="0" err="1"/>
              <a:t>spadne</a:t>
            </a:r>
            <a:r>
              <a:rPr lang="en-US" dirty="0"/>
              <a:t>. Ak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zakryjete</a:t>
            </a:r>
            <a:r>
              <a:rPr lang="en-US" dirty="0"/>
              <a:t> </a:t>
            </a:r>
            <a:r>
              <a:rPr lang="en-US" dirty="0" err="1"/>
              <a:t>časť</a:t>
            </a:r>
            <a:r>
              <a:rPr lang="en-US" dirty="0"/>
              <a:t> </a:t>
            </a:r>
            <a:r>
              <a:rPr lang="en-US" dirty="0" err="1"/>
              <a:t>pravítka</a:t>
            </a:r>
            <a:r>
              <a:rPr lang="en-US" dirty="0"/>
              <a:t> </a:t>
            </a:r>
            <a:r>
              <a:rPr lang="en-US" dirty="0" err="1"/>
              <a:t>listom</a:t>
            </a:r>
            <a:r>
              <a:rPr lang="en-US" dirty="0"/>
              <a:t> </a:t>
            </a:r>
            <a:r>
              <a:rPr lang="en-US" dirty="0" err="1"/>
              <a:t>papiera</a:t>
            </a:r>
            <a:r>
              <a:rPr lang="en-US" dirty="0"/>
              <a:t>, </a:t>
            </a:r>
            <a:r>
              <a:rPr lang="en-US" dirty="0" err="1"/>
              <a:t>pravítko</a:t>
            </a:r>
            <a:r>
              <a:rPr lang="en-US" dirty="0"/>
              <a:t> </a:t>
            </a:r>
            <a:r>
              <a:rPr lang="en-US" dirty="0" err="1"/>
              <a:t>zostane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stole a </a:t>
            </a:r>
            <a:r>
              <a:rPr lang="en-US" dirty="0" err="1"/>
              <a:t>guľôčka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odrazí</a:t>
            </a:r>
            <a:r>
              <a:rPr lang="en-US" dirty="0"/>
              <a:t>. </a:t>
            </a:r>
            <a:r>
              <a:rPr lang="en-US" dirty="0" err="1"/>
              <a:t>Vysvetlite</a:t>
            </a:r>
            <a:r>
              <a:rPr lang="en-US" dirty="0"/>
              <a:t> </a:t>
            </a:r>
            <a:r>
              <a:rPr lang="en-US" dirty="0" err="1"/>
              <a:t>tento</a:t>
            </a:r>
            <a:r>
              <a:rPr lang="en-US" dirty="0"/>
              <a:t> </a:t>
            </a:r>
            <a:r>
              <a:rPr lang="en-US" dirty="0" err="1"/>
              <a:t>jav</a:t>
            </a:r>
            <a:r>
              <a:rPr lang="en-US" dirty="0"/>
              <a:t> a </a:t>
            </a:r>
            <a:r>
              <a:rPr lang="en-US" dirty="0" err="1"/>
              <a:t>preskúmajte</a:t>
            </a:r>
            <a:r>
              <a:rPr lang="en-US" dirty="0"/>
              <a:t> </a:t>
            </a:r>
            <a:r>
              <a:rPr lang="en-US" dirty="0" err="1"/>
              <a:t>relevantné</a:t>
            </a:r>
            <a:r>
              <a:rPr lang="en-US" dirty="0"/>
              <a:t> </a:t>
            </a:r>
            <a:r>
              <a:rPr lang="en-US" dirty="0" err="1"/>
              <a:t>parametre</a:t>
            </a:r>
            <a:r>
              <a:rPr lang="en-US" dirty="0"/>
              <a:t>.</a:t>
            </a:r>
            <a:endParaRPr lang="en-SK" dirty="0"/>
          </a:p>
        </p:txBody>
      </p:sp>
      <p:pic>
        <p:nvPicPr>
          <p:cNvPr id="4" name="14. Ruler Trick (IYPT 2024).mp4">
            <a:hlinkClick r:id="" action="ppaction://media"/>
            <a:extLst>
              <a:ext uri="{FF2B5EF4-FFF2-40B4-BE49-F238E27FC236}">
                <a16:creationId xmlns:a16="http://schemas.microsoft.com/office/drawing/2014/main" id="{6D194BEB-FDB9-7D6F-8792-C6C0F103F90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8559" y="153586"/>
            <a:ext cx="3684841" cy="6550828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288B65FB-BDE4-6BD7-E782-51C56ADEDB71}"/>
              </a:ext>
            </a:extLst>
          </p:cNvPr>
          <p:cNvSpPr txBox="1"/>
          <p:nvPr/>
        </p:nvSpPr>
        <p:spPr>
          <a:xfrm>
            <a:off x="826093" y="6209943"/>
            <a:ext cx="55832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ea typeface="+mn-lt"/>
                <a:cs typeface="+mn-lt"/>
                <a:hlinkClick r:id="rId5"/>
              </a:rPr>
              <a:t>https://www.youtube.com/shorts/yXumfSfQRyc</a:t>
            </a:r>
            <a:r>
              <a:rPr lang="sk-SK" dirty="0">
                <a:ea typeface="+mn-lt"/>
                <a:cs typeface="+mn-lt"/>
              </a:rPr>
              <a:t> 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9671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C6C4F-DC4B-07DF-6C16-8EFEEF9F6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K" sz="3600" dirty="0">
                <a:latin typeface="Abadi" panose="020B0604020104020204" pitchFamily="34" charset="0"/>
              </a:rPr>
              <a:t>Let’s see that in action</a:t>
            </a:r>
          </a:p>
        </p:txBody>
      </p:sp>
      <p:pic>
        <p:nvPicPr>
          <p:cNvPr id="4" name="394830619_6724209300947360_4903416329795183552_n.mp4">
            <a:hlinkClick r:id="" action="ppaction://media"/>
            <a:extLst>
              <a:ext uri="{FF2B5EF4-FFF2-40B4-BE49-F238E27FC236}">
                <a16:creationId xmlns:a16="http://schemas.microsoft.com/office/drawing/2014/main" id="{30DD150C-DA90-4FFD-9E0F-05F1A1014D6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80033" y="1262712"/>
            <a:ext cx="8344726" cy="4798174"/>
          </a:xfrm>
        </p:spPr>
      </p:pic>
      <p:pic>
        <p:nvPicPr>
          <p:cNvPr id="5" name="Picture 2" descr="O univerzite - UPJS Kosice">
            <a:extLst>
              <a:ext uri="{FF2B5EF4-FFF2-40B4-BE49-F238E27FC236}">
                <a16:creationId xmlns:a16="http://schemas.microsoft.com/office/drawing/2014/main" id="{1AF47EF1-6232-D00A-57EC-A1251213B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137" y="365125"/>
            <a:ext cx="1128713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39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DE186-6C18-9E6A-7A5D-5A5D8A737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5" y="-548115"/>
            <a:ext cx="6686553" cy="1642956"/>
          </a:xfrm>
        </p:spPr>
        <p:txBody>
          <a:bodyPr anchor="b">
            <a:normAutofit/>
          </a:bodyPr>
          <a:lstStyle/>
          <a:p>
            <a:r>
              <a:rPr lang="en-SK" sz="3600" dirty="0">
                <a:solidFill>
                  <a:schemeClr val="tx2"/>
                </a:solidFill>
                <a:latin typeface="Abadi" panose="020B0604020104020204" pitchFamily="34" charset="0"/>
              </a:rPr>
              <a:t>Air pressure and pressure force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1F67B1-B6CF-9CC5-6845-897C934FCE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1011" y="1290945"/>
                <a:ext cx="11229978" cy="485171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SK" sz="2400" dirty="0">
                    <a:solidFill>
                      <a:schemeClr val="tx2"/>
                    </a:solidFill>
                    <a:latin typeface="Abadi" panose="020B0604020104020204" pitchFamily="34" charset="0"/>
                  </a:rPr>
                  <a:t>Usual explanation – air pressure exerting force on large area of paper</a:t>
                </a:r>
              </a:p>
              <a:p>
                <a:r>
                  <a:rPr lang="en-US" sz="2400" dirty="0">
                    <a:solidFill>
                      <a:schemeClr val="tx2"/>
                    </a:solidFill>
                    <a:latin typeface="Abadi" panose="020B0604020104020204" pitchFamily="34" charset="0"/>
                  </a:rPr>
                  <a:t>Normal air pressure –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latin typeface="Abadi" panose="020B0604020104020204" pitchFamily="34" charset="0"/>
                  </a:rPr>
                  <a:t>101 325 </a:t>
                </a:r>
                <a:r>
                  <a:rPr lang="en-US" sz="2400" dirty="0" err="1">
                    <a:solidFill>
                      <a:schemeClr val="accent6">
                        <a:lumMod val="75000"/>
                      </a:schemeClr>
                    </a:solidFill>
                    <a:latin typeface="Abadi" panose="020B0604020104020204" pitchFamily="34" charset="0"/>
                  </a:rPr>
                  <a:t>hPa</a:t>
                </a:r>
                <a:r>
                  <a:rPr lang="en-SK" sz="2400" dirty="0">
                    <a:solidFill>
                      <a:schemeClr val="accent6">
                        <a:lumMod val="75000"/>
                      </a:schemeClr>
                    </a:solidFill>
                    <a:latin typeface="Abadi" panose="020B0604020104020204" pitchFamily="34" charset="0"/>
                  </a:rPr>
                  <a:t> </a:t>
                </a:r>
              </a:p>
              <a:p>
                <a:r>
                  <a:rPr lang="en-SK" sz="2400" dirty="0">
                    <a:solidFill>
                      <a:schemeClr val="tx2"/>
                    </a:solidFill>
                    <a:latin typeface="Abadi" panose="020B0604020104020204" pitchFamily="34" charset="0"/>
                  </a:rPr>
                  <a:t>Dimensions of </a:t>
                </a:r>
                <a:r>
                  <a:rPr lang="en-SK" sz="2400" dirty="0">
                    <a:solidFill>
                      <a:schemeClr val="accent6">
                        <a:lumMod val="75000"/>
                      </a:schemeClr>
                    </a:solidFill>
                    <a:latin typeface="Abadi" panose="020B0604020104020204" pitchFamily="34" charset="0"/>
                  </a:rPr>
                  <a:t>newspaper</a:t>
                </a:r>
                <a:r>
                  <a:rPr lang="en-SK" sz="2400" dirty="0">
                    <a:solidFill>
                      <a:schemeClr val="tx2"/>
                    </a:solidFill>
                    <a:latin typeface="Abadi" panose="020B0604020104020204" pitchFamily="34" charset="0"/>
                  </a:rPr>
                  <a:t> - 0,235 x 0,315 m - </a:t>
                </a:r>
                <a:r>
                  <a:rPr lang="en-SK" sz="2400" dirty="0">
                    <a:solidFill>
                      <a:schemeClr val="accent6">
                        <a:lumMod val="75000"/>
                      </a:schemeClr>
                    </a:solidFill>
                    <a:latin typeface="Abadi" panose="020B0604020104020204" pitchFamily="34" charset="0"/>
                  </a:rPr>
                  <a:t>area is 0,074025 square meters </a:t>
                </a:r>
              </a:p>
              <a:p>
                <a:r>
                  <a:rPr lang="en-SK" sz="2400" dirty="0">
                    <a:solidFill>
                      <a:schemeClr val="tx2"/>
                    </a:solidFill>
                    <a:latin typeface="Abadi" panose="020B0604020104020204" pitchFamily="34" charset="0"/>
                  </a:rPr>
                  <a:t>Dimensions of </a:t>
                </a:r>
                <a:r>
                  <a:rPr lang="en-SK" sz="2400" dirty="0">
                    <a:solidFill>
                      <a:schemeClr val="accent6">
                        <a:lumMod val="75000"/>
                      </a:schemeClr>
                    </a:solidFill>
                    <a:latin typeface="Abadi" panose="020B0604020104020204" pitchFamily="34" charset="0"/>
                  </a:rPr>
                  <a:t>portion of ruler </a:t>
                </a:r>
                <a:r>
                  <a:rPr lang="en-SK" sz="2400" dirty="0">
                    <a:solidFill>
                      <a:schemeClr val="tx2"/>
                    </a:solidFill>
                    <a:latin typeface="Abadi" panose="020B0604020104020204" pitchFamily="34" charset="0"/>
                  </a:rPr>
                  <a:t>on the table </a:t>
                </a:r>
                <a:r>
                  <a:rPr lang="en-SK" sz="2400" dirty="0">
                    <a:solidFill>
                      <a:schemeClr val="accent6">
                        <a:lumMod val="75000"/>
                      </a:schemeClr>
                    </a:solidFill>
                    <a:latin typeface="Abadi" panose="020B0604020104020204" pitchFamily="34" charset="0"/>
                  </a:rPr>
                  <a:t>- 0,025 x 0,125 m – area is 0,003125 square meters</a:t>
                </a:r>
              </a:p>
              <a:p>
                <a:r>
                  <a:rPr lang="en-SK" sz="2400" dirty="0">
                    <a:solidFill>
                      <a:schemeClr val="tx2"/>
                    </a:solidFill>
                    <a:latin typeface="Abadi" panose="020B0604020104020204" pitchFamily="34" charset="0"/>
                  </a:rPr>
                  <a:t>Pressure us defined as: </a:t>
                </a:r>
                <a14:m>
                  <m:oMath xmlns:m="http://schemas.openxmlformats.org/officeDocument/2006/math">
                    <m:r>
                      <a:rPr lang="sk-SK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sk-SK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sz="2400" b="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2400" b="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sk-SK" sz="2400" b="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SK" sz="2400" dirty="0">
                    <a:solidFill>
                      <a:schemeClr val="tx2"/>
                    </a:solidFill>
                    <a:latin typeface="Abadi" panose="020B0604020104020204" pitchFamily="34" charset="0"/>
                  </a:rPr>
                  <a:t> , </a:t>
                </a:r>
              </a:p>
              <a:p>
                <a:r>
                  <a:rPr lang="en-SK" sz="2400" dirty="0">
                    <a:solidFill>
                      <a:schemeClr val="tx2"/>
                    </a:solidFill>
                    <a:latin typeface="Abadi" panose="020B0604020104020204" pitchFamily="34" charset="0"/>
                  </a:rPr>
                  <a:t>Force applied to the area of newspaper is: </a:t>
                </a:r>
                <a:endParaRPr lang="sk-SK" sz="2400" b="0" i="1" dirty="0">
                  <a:solidFill>
                    <a:schemeClr val="accent6">
                      <a:lumMod val="75000"/>
                    </a:schemeClr>
                  </a:solidFill>
                  <a:latin typeface="Abadi" panose="020B0604020104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k-SK" sz="2400" b="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sk-SK" sz="2400" b="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k-SK" sz="2400" b="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k-SK" sz="2400" b="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k-SK" sz="2400" b="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sk-SK" sz="2400" b="0" i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=10 132 500 . 0,074025=750 058,31 </m:t>
                      </m:r>
                      <m:r>
                        <m:rPr>
                          <m:sty m:val="p"/>
                        </m:rPr>
                        <a:rPr lang="sk-SK" sz="2400" b="0" i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SK" sz="2400" dirty="0">
                  <a:solidFill>
                    <a:schemeClr val="tx2"/>
                  </a:solidFill>
                  <a:latin typeface="Abadi" panose="020B0604020104020204" pitchFamily="34" charset="0"/>
                </a:endParaRPr>
              </a:p>
              <a:p>
                <a:r>
                  <a:rPr lang="en-SK" sz="2400" dirty="0">
                    <a:solidFill>
                      <a:schemeClr val="tx2"/>
                    </a:solidFill>
                    <a:latin typeface="Abadi" panose="020B0604020104020204" pitchFamily="34" charset="0"/>
                  </a:rPr>
                  <a:t>Force applied to the area of ruler on the table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k-SK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sk-SK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k-SK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k-SK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k-SK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sk-SK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=10 132 500 . 0,003125=31 664,06 </m:t>
                      </m:r>
                      <m:r>
                        <a:rPr lang="sk-SK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sk-SK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SK" sz="2400" dirty="0">
                  <a:solidFill>
                    <a:schemeClr val="accent6">
                      <a:lumMod val="75000"/>
                    </a:schemeClr>
                  </a:solidFill>
                  <a:latin typeface="Abadi" panose="020B0604020104020204" pitchFamily="34" charset="0"/>
                </a:endParaRPr>
              </a:p>
              <a:p>
                <a:pPr marL="0" indent="0">
                  <a:buNone/>
                </a:pPr>
                <a:r>
                  <a:rPr lang="en-SK" sz="2400" dirty="0">
                    <a:solidFill>
                      <a:srgbClr val="92D050"/>
                    </a:solidFill>
                    <a:latin typeface="Abadi" panose="020B0604020104020204" pitchFamily="34" charset="0"/>
                  </a:rPr>
                  <a:t>Newspaper gives us approximately 23,68 times more force from air pressure than the ruler itself.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1F67B1-B6CF-9CC5-6845-897C934FCE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1011" y="1290945"/>
                <a:ext cx="11229978" cy="4851715"/>
              </a:xfrm>
              <a:blipFill>
                <a:blip r:embed="rId2"/>
                <a:stretch>
                  <a:fillRect l="-790" t="-2611"/>
                </a:stretch>
              </a:blipFill>
            </p:spPr>
            <p:txBody>
              <a:bodyPr/>
              <a:lstStyle/>
              <a:p>
                <a:r>
                  <a:rPr lang="en-S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70" name="Group 2069">
            <a:extLst>
              <a:ext uri="{FF2B5EF4-FFF2-40B4-BE49-F238E27FC236}">
                <a16:creationId xmlns:a16="http://schemas.microsoft.com/office/drawing/2014/main" id="{59D47941-986F-4A15-FC41-7527D904B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0285" y="4887325"/>
            <a:ext cx="2022729" cy="1993164"/>
            <a:chOff x="-60285" y="4581559"/>
            <a:chExt cx="2330572" cy="2296509"/>
          </a:xfrm>
        </p:grpSpPr>
        <p:sp>
          <p:nvSpPr>
            <p:cNvPr id="2071" name="Freeform: Shape 2064">
              <a:extLst>
                <a:ext uri="{FF2B5EF4-FFF2-40B4-BE49-F238E27FC236}">
                  <a16:creationId xmlns:a16="http://schemas.microsoft.com/office/drawing/2014/main" id="{360EC868-83E9-43E0-4856-1190B2886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1400132">
              <a:off x="1073269" y="6038524"/>
              <a:ext cx="374890" cy="373361"/>
            </a:xfrm>
            <a:custGeom>
              <a:avLst/>
              <a:gdLst>
                <a:gd name="connsiteX0" fmla="*/ 2531073 w 4828010"/>
                <a:gd name="connsiteY0" fmla="*/ 0 h 4873559"/>
                <a:gd name="connsiteX1" fmla="*/ 3937963 w 4828010"/>
                <a:gd name="connsiteY1" fmla="*/ 437433 h 4873559"/>
                <a:gd name="connsiteX2" fmla="*/ 4806231 w 4828010"/>
                <a:gd name="connsiteY2" fmla="*/ 1773180 h 4873559"/>
                <a:gd name="connsiteX3" fmla="*/ 4448644 w 4828010"/>
                <a:gd name="connsiteY3" fmla="*/ 3933235 h 4873559"/>
                <a:gd name="connsiteX4" fmla="*/ 3192542 w 4828010"/>
                <a:gd name="connsiteY4" fmla="*/ 4716168 h 4873559"/>
                <a:gd name="connsiteX5" fmla="*/ 937448 w 4828010"/>
                <a:gd name="connsiteY5" fmla="*/ 4547691 h 4873559"/>
                <a:gd name="connsiteX6" fmla="*/ 12348 w 4828010"/>
                <a:gd name="connsiteY6" fmla="*/ 3026750 h 4873559"/>
                <a:gd name="connsiteX7" fmla="*/ 553508 w 4828010"/>
                <a:gd name="connsiteY7" fmla="*/ 740383 h 4873559"/>
                <a:gd name="connsiteX8" fmla="*/ 2531073 w 4828010"/>
                <a:gd name="connsiteY8" fmla="*/ 0 h 4873559"/>
                <a:gd name="connsiteX0" fmla="*/ 2531073 w 4828010"/>
                <a:gd name="connsiteY0" fmla="*/ 0 h 4853896"/>
                <a:gd name="connsiteX1" fmla="*/ 3937963 w 4828010"/>
                <a:gd name="connsiteY1" fmla="*/ 437433 h 4853896"/>
                <a:gd name="connsiteX2" fmla="*/ 4806231 w 4828010"/>
                <a:gd name="connsiteY2" fmla="*/ 1773180 h 4853896"/>
                <a:gd name="connsiteX3" fmla="*/ 4448644 w 4828010"/>
                <a:gd name="connsiteY3" fmla="*/ 3933235 h 4853896"/>
                <a:gd name="connsiteX4" fmla="*/ 3192542 w 4828010"/>
                <a:gd name="connsiteY4" fmla="*/ 4716168 h 4853896"/>
                <a:gd name="connsiteX5" fmla="*/ 1075671 w 4828010"/>
                <a:gd name="connsiteY5" fmla="*/ 4473263 h 4853896"/>
                <a:gd name="connsiteX6" fmla="*/ 12348 w 4828010"/>
                <a:gd name="connsiteY6" fmla="*/ 3026750 h 4853896"/>
                <a:gd name="connsiteX7" fmla="*/ 553508 w 4828010"/>
                <a:gd name="connsiteY7" fmla="*/ 740383 h 4853896"/>
                <a:gd name="connsiteX8" fmla="*/ 2531073 w 4828010"/>
                <a:gd name="connsiteY8" fmla="*/ 0 h 4853896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84014 w 4780951"/>
                <a:gd name="connsiteY0" fmla="*/ 0 h 4850182"/>
                <a:gd name="connsiteX1" fmla="*/ 3890904 w 4780951"/>
                <a:gd name="connsiteY1" fmla="*/ 437433 h 4850182"/>
                <a:gd name="connsiteX2" fmla="*/ 4759172 w 4780951"/>
                <a:gd name="connsiteY2" fmla="*/ 1773180 h 4850182"/>
                <a:gd name="connsiteX3" fmla="*/ 4401585 w 4780951"/>
                <a:gd name="connsiteY3" fmla="*/ 3933235 h 4850182"/>
                <a:gd name="connsiteX4" fmla="*/ 3145483 w 4780951"/>
                <a:gd name="connsiteY4" fmla="*/ 4716168 h 4850182"/>
                <a:gd name="connsiteX5" fmla="*/ 1113673 w 4780951"/>
                <a:gd name="connsiteY5" fmla="*/ 4467947 h 4850182"/>
                <a:gd name="connsiteX6" fmla="*/ 39717 w 4780951"/>
                <a:gd name="connsiteY6" fmla="*/ 3101178 h 4850182"/>
                <a:gd name="connsiteX7" fmla="*/ 506449 w 4780951"/>
                <a:gd name="connsiteY7" fmla="*/ 740383 h 4850182"/>
                <a:gd name="connsiteX8" fmla="*/ 2484014 w 4780951"/>
                <a:gd name="connsiteY8" fmla="*/ 0 h 4850182"/>
                <a:gd name="connsiteX0" fmla="*/ 2484014 w 4780127"/>
                <a:gd name="connsiteY0" fmla="*/ 0 h 4850182"/>
                <a:gd name="connsiteX1" fmla="*/ 3890904 w 4780127"/>
                <a:gd name="connsiteY1" fmla="*/ 437433 h 4850182"/>
                <a:gd name="connsiteX2" fmla="*/ 4759172 w 4780127"/>
                <a:gd name="connsiteY2" fmla="*/ 1773180 h 4850182"/>
                <a:gd name="connsiteX3" fmla="*/ 4390953 w 4780127"/>
                <a:gd name="connsiteY3" fmla="*/ 3805644 h 4850182"/>
                <a:gd name="connsiteX4" fmla="*/ 3145483 w 4780127"/>
                <a:gd name="connsiteY4" fmla="*/ 4716168 h 4850182"/>
                <a:gd name="connsiteX5" fmla="*/ 1113673 w 4780127"/>
                <a:gd name="connsiteY5" fmla="*/ 4467947 h 4850182"/>
                <a:gd name="connsiteX6" fmla="*/ 39717 w 4780127"/>
                <a:gd name="connsiteY6" fmla="*/ 3101178 h 4850182"/>
                <a:gd name="connsiteX7" fmla="*/ 506449 w 4780127"/>
                <a:gd name="connsiteY7" fmla="*/ 740383 h 4850182"/>
                <a:gd name="connsiteX8" fmla="*/ 2484014 w 4780127"/>
                <a:gd name="connsiteY8" fmla="*/ 0 h 4850182"/>
                <a:gd name="connsiteX0" fmla="*/ 2484014 w 4778010"/>
                <a:gd name="connsiteY0" fmla="*/ 0 h 4846926"/>
                <a:gd name="connsiteX1" fmla="*/ 3890904 w 4778010"/>
                <a:gd name="connsiteY1" fmla="*/ 437433 h 4846926"/>
                <a:gd name="connsiteX2" fmla="*/ 4759172 w 4778010"/>
                <a:gd name="connsiteY2" fmla="*/ 1773180 h 4846926"/>
                <a:gd name="connsiteX3" fmla="*/ 4390953 w 4778010"/>
                <a:gd name="connsiteY3" fmla="*/ 3805644 h 4846926"/>
                <a:gd name="connsiteX4" fmla="*/ 3343914 w 4778010"/>
                <a:gd name="connsiteY4" fmla="*/ 4712128 h 4846926"/>
                <a:gd name="connsiteX5" fmla="*/ 1113673 w 4778010"/>
                <a:gd name="connsiteY5" fmla="*/ 4467947 h 4846926"/>
                <a:gd name="connsiteX6" fmla="*/ 39717 w 4778010"/>
                <a:gd name="connsiteY6" fmla="*/ 3101178 h 4846926"/>
                <a:gd name="connsiteX7" fmla="*/ 506449 w 4778010"/>
                <a:gd name="connsiteY7" fmla="*/ 740383 h 4846926"/>
                <a:gd name="connsiteX8" fmla="*/ 2484014 w 4778010"/>
                <a:gd name="connsiteY8" fmla="*/ 0 h 4846926"/>
                <a:gd name="connsiteX0" fmla="*/ 2484014 w 4782503"/>
                <a:gd name="connsiteY0" fmla="*/ 0 h 4846926"/>
                <a:gd name="connsiteX1" fmla="*/ 3890904 w 4782503"/>
                <a:gd name="connsiteY1" fmla="*/ 437433 h 4846926"/>
                <a:gd name="connsiteX2" fmla="*/ 4759172 w 4782503"/>
                <a:gd name="connsiteY2" fmla="*/ 1773180 h 4846926"/>
                <a:gd name="connsiteX3" fmla="*/ 4450482 w 4782503"/>
                <a:gd name="connsiteY3" fmla="*/ 3688481 h 4846926"/>
                <a:gd name="connsiteX4" fmla="*/ 3343914 w 4782503"/>
                <a:gd name="connsiteY4" fmla="*/ 4712128 h 4846926"/>
                <a:gd name="connsiteX5" fmla="*/ 1113673 w 4782503"/>
                <a:gd name="connsiteY5" fmla="*/ 4467947 h 4846926"/>
                <a:gd name="connsiteX6" fmla="*/ 39717 w 4782503"/>
                <a:gd name="connsiteY6" fmla="*/ 3101178 h 4846926"/>
                <a:gd name="connsiteX7" fmla="*/ 506449 w 4782503"/>
                <a:gd name="connsiteY7" fmla="*/ 740383 h 4846926"/>
                <a:gd name="connsiteX8" fmla="*/ 2484014 w 4782503"/>
                <a:gd name="connsiteY8" fmla="*/ 0 h 4846926"/>
                <a:gd name="connsiteX0" fmla="*/ 2484014 w 4784889"/>
                <a:gd name="connsiteY0" fmla="*/ 0 h 4846926"/>
                <a:gd name="connsiteX1" fmla="*/ 3890904 w 4784889"/>
                <a:gd name="connsiteY1" fmla="*/ 437433 h 4846926"/>
                <a:gd name="connsiteX2" fmla="*/ 4759172 w 4784889"/>
                <a:gd name="connsiteY2" fmla="*/ 1773180 h 4846926"/>
                <a:gd name="connsiteX3" fmla="*/ 4474294 w 4784889"/>
                <a:gd name="connsiteY3" fmla="*/ 3676361 h 4846926"/>
                <a:gd name="connsiteX4" fmla="*/ 3343914 w 4784889"/>
                <a:gd name="connsiteY4" fmla="*/ 4712128 h 4846926"/>
                <a:gd name="connsiteX5" fmla="*/ 1113673 w 4784889"/>
                <a:gd name="connsiteY5" fmla="*/ 4467947 h 4846926"/>
                <a:gd name="connsiteX6" fmla="*/ 39717 w 4784889"/>
                <a:gd name="connsiteY6" fmla="*/ 3101178 h 4846926"/>
                <a:gd name="connsiteX7" fmla="*/ 506449 w 4784889"/>
                <a:gd name="connsiteY7" fmla="*/ 740383 h 4846926"/>
                <a:gd name="connsiteX8" fmla="*/ 2484014 w 4784889"/>
                <a:gd name="connsiteY8" fmla="*/ 0 h 4846926"/>
                <a:gd name="connsiteX0" fmla="*/ 2484014 w 4784889"/>
                <a:gd name="connsiteY0" fmla="*/ 0 h 4860980"/>
                <a:gd name="connsiteX1" fmla="*/ 3890904 w 4784889"/>
                <a:gd name="connsiteY1" fmla="*/ 437433 h 4860980"/>
                <a:gd name="connsiteX2" fmla="*/ 4759172 w 4784889"/>
                <a:gd name="connsiteY2" fmla="*/ 1773180 h 4860980"/>
                <a:gd name="connsiteX3" fmla="*/ 4474294 w 4784889"/>
                <a:gd name="connsiteY3" fmla="*/ 3676361 h 4860980"/>
                <a:gd name="connsiteX4" fmla="*/ 3343914 w 4784889"/>
                <a:gd name="connsiteY4" fmla="*/ 4712128 h 4860980"/>
                <a:gd name="connsiteX5" fmla="*/ 1097799 w 4784889"/>
                <a:gd name="connsiteY5" fmla="*/ 4524510 h 4860980"/>
                <a:gd name="connsiteX6" fmla="*/ 39717 w 4784889"/>
                <a:gd name="connsiteY6" fmla="*/ 3101178 h 4860980"/>
                <a:gd name="connsiteX7" fmla="*/ 506449 w 4784889"/>
                <a:gd name="connsiteY7" fmla="*/ 740383 h 4860980"/>
                <a:gd name="connsiteX8" fmla="*/ 2484014 w 4784889"/>
                <a:gd name="connsiteY8" fmla="*/ 0 h 4860980"/>
                <a:gd name="connsiteX0" fmla="*/ 2484014 w 4783308"/>
                <a:gd name="connsiteY0" fmla="*/ 0 h 4860981"/>
                <a:gd name="connsiteX1" fmla="*/ 3890904 w 4783308"/>
                <a:gd name="connsiteY1" fmla="*/ 437433 h 4860981"/>
                <a:gd name="connsiteX2" fmla="*/ 4759172 w 4783308"/>
                <a:gd name="connsiteY2" fmla="*/ 1773180 h 4860981"/>
                <a:gd name="connsiteX3" fmla="*/ 4474294 w 4783308"/>
                <a:gd name="connsiteY3" fmla="*/ 3676361 h 4860981"/>
                <a:gd name="connsiteX4" fmla="*/ 3443129 w 4783308"/>
                <a:gd name="connsiteY4" fmla="*/ 4712129 h 4860981"/>
                <a:gd name="connsiteX5" fmla="*/ 1097799 w 4783308"/>
                <a:gd name="connsiteY5" fmla="*/ 4524510 h 4860981"/>
                <a:gd name="connsiteX6" fmla="*/ 39717 w 4783308"/>
                <a:gd name="connsiteY6" fmla="*/ 3101178 h 4860981"/>
                <a:gd name="connsiteX7" fmla="*/ 506449 w 4783308"/>
                <a:gd name="connsiteY7" fmla="*/ 740383 h 4860981"/>
                <a:gd name="connsiteX8" fmla="*/ 2484014 w 4783308"/>
                <a:gd name="connsiteY8" fmla="*/ 0 h 4860981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532073 w 4784141"/>
                <a:gd name="connsiteY0" fmla="*/ 0 h 4773425"/>
                <a:gd name="connsiteX1" fmla="*/ 3891737 w 4784141"/>
                <a:gd name="connsiteY1" fmla="*/ 389356 h 4773425"/>
                <a:gd name="connsiteX2" fmla="*/ 4760005 w 4784141"/>
                <a:gd name="connsiteY2" fmla="*/ 1725103 h 4773425"/>
                <a:gd name="connsiteX3" fmla="*/ 4475127 w 4784141"/>
                <a:gd name="connsiteY3" fmla="*/ 3628284 h 4773425"/>
                <a:gd name="connsiteX4" fmla="*/ 3443962 w 4784141"/>
                <a:gd name="connsiteY4" fmla="*/ 4664052 h 4773425"/>
                <a:gd name="connsiteX5" fmla="*/ 1098632 w 4784141"/>
                <a:gd name="connsiteY5" fmla="*/ 4476433 h 4773425"/>
                <a:gd name="connsiteX6" fmla="*/ 40550 w 4784141"/>
                <a:gd name="connsiteY6" fmla="*/ 3053101 h 4773425"/>
                <a:gd name="connsiteX7" fmla="*/ 507282 w 4784141"/>
                <a:gd name="connsiteY7" fmla="*/ 692306 h 4773425"/>
                <a:gd name="connsiteX8" fmla="*/ 2532073 w 4784141"/>
                <a:gd name="connsiteY8" fmla="*/ 0 h 4773425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58783 w 4784614"/>
                <a:gd name="connsiteY0" fmla="*/ 525 h 4757924"/>
                <a:gd name="connsiteX1" fmla="*/ 3892210 w 4784614"/>
                <a:gd name="connsiteY1" fmla="*/ 373855 h 4757924"/>
                <a:gd name="connsiteX2" fmla="*/ 4760478 w 4784614"/>
                <a:gd name="connsiteY2" fmla="*/ 1709602 h 4757924"/>
                <a:gd name="connsiteX3" fmla="*/ 4475600 w 4784614"/>
                <a:gd name="connsiteY3" fmla="*/ 3612783 h 4757924"/>
                <a:gd name="connsiteX4" fmla="*/ 3444435 w 4784614"/>
                <a:gd name="connsiteY4" fmla="*/ 4648551 h 4757924"/>
                <a:gd name="connsiteX5" fmla="*/ 1099105 w 4784614"/>
                <a:gd name="connsiteY5" fmla="*/ 4460932 h 4757924"/>
                <a:gd name="connsiteX6" fmla="*/ 41023 w 4784614"/>
                <a:gd name="connsiteY6" fmla="*/ 3037600 h 4757924"/>
                <a:gd name="connsiteX7" fmla="*/ 507755 w 4784614"/>
                <a:gd name="connsiteY7" fmla="*/ 676805 h 4757924"/>
                <a:gd name="connsiteX8" fmla="*/ 2558783 w 4784614"/>
                <a:gd name="connsiteY8" fmla="*/ 525 h 4757924"/>
                <a:gd name="connsiteX0" fmla="*/ 2558783 w 4784614"/>
                <a:gd name="connsiteY0" fmla="*/ 408 h 4757807"/>
                <a:gd name="connsiteX1" fmla="*/ 3907953 w 4784614"/>
                <a:gd name="connsiteY1" fmla="*/ 443183 h 4757807"/>
                <a:gd name="connsiteX2" fmla="*/ 4760478 w 4784614"/>
                <a:gd name="connsiteY2" fmla="*/ 1709485 h 4757807"/>
                <a:gd name="connsiteX3" fmla="*/ 4475600 w 4784614"/>
                <a:gd name="connsiteY3" fmla="*/ 3612666 h 4757807"/>
                <a:gd name="connsiteX4" fmla="*/ 3444435 w 4784614"/>
                <a:gd name="connsiteY4" fmla="*/ 4648434 h 4757807"/>
                <a:gd name="connsiteX5" fmla="*/ 1099105 w 4784614"/>
                <a:gd name="connsiteY5" fmla="*/ 4460815 h 4757807"/>
                <a:gd name="connsiteX6" fmla="*/ 41023 w 4784614"/>
                <a:gd name="connsiteY6" fmla="*/ 3037483 h 4757807"/>
                <a:gd name="connsiteX7" fmla="*/ 507755 w 4784614"/>
                <a:gd name="connsiteY7" fmla="*/ 676688 h 4757807"/>
                <a:gd name="connsiteX8" fmla="*/ 2558783 w 4784614"/>
                <a:gd name="connsiteY8" fmla="*/ 408 h 4757807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90 h 4954518"/>
                <a:gd name="connsiteX1" fmla="*/ 3910127 w 4786788"/>
                <a:gd name="connsiteY1" fmla="*/ 639894 h 4954518"/>
                <a:gd name="connsiteX2" fmla="*/ 4762652 w 4786788"/>
                <a:gd name="connsiteY2" fmla="*/ 1906196 h 4954518"/>
                <a:gd name="connsiteX3" fmla="*/ 4477774 w 4786788"/>
                <a:gd name="connsiteY3" fmla="*/ 3809377 h 4954518"/>
                <a:gd name="connsiteX4" fmla="*/ 3446609 w 4786788"/>
                <a:gd name="connsiteY4" fmla="*/ 4845145 h 4954518"/>
                <a:gd name="connsiteX5" fmla="*/ 1101279 w 4786788"/>
                <a:gd name="connsiteY5" fmla="*/ 4657526 h 4954518"/>
                <a:gd name="connsiteX6" fmla="*/ 43197 w 4786788"/>
                <a:gd name="connsiteY6" fmla="*/ 3234194 h 4954518"/>
                <a:gd name="connsiteX7" fmla="*/ 509929 w 4786788"/>
                <a:gd name="connsiteY7" fmla="*/ 873399 h 4954518"/>
                <a:gd name="connsiteX8" fmla="*/ 2675744 w 4786788"/>
                <a:gd name="connsiteY8" fmla="*/ 290 h 4954518"/>
                <a:gd name="connsiteX0" fmla="*/ 2675744 w 4786788"/>
                <a:gd name="connsiteY0" fmla="*/ 326 h 4954554"/>
                <a:gd name="connsiteX1" fmla="*/ 3990884 w 4786788"/>
                <a:gd name="connsiteY1" fmla="*/ 591130 h 4954554"/>
                <a:gd name="connsiteX2" fmla="*/ 4762652 w 4786788"/>
                <a:gd name="connsiteY2" fmla="*/ 1906232 h 4954554"/>
                <a:gd name="connsiteX3" fmla="*/ 4477774 w 4786788"/>
                <a:gd name="connsiteY3" fmla="*/ 3809413 h 4954554"/>
                <a:gd name="connsiteX4" fmla="*/ 3446609 w 4786788"/>
                <a:gd name="connsiteY4" fmla="*/ 4845181 h 4954554"/>
                <a:gd name="connsiteX5" fmla="*/ 1101279 w 4786788"/>
                <a:gd name="connsiteY5" fmla="*/ 4657562 h 4954554"/>
                <a:gd name="connsiteX6" fmla="*/ 43197 w 4786788"/>
                <a:gd name="connsiteY6" fmla="*/ 3234230 h 4954554"/>
                <a:gd name="connsiteX7" fmla="*/ 509929 w 4786788"/>
                <a:gd name="connsiteY7" fmla="*/ 873435 h 4954554"/>
                <a:gd name="connsiteX8" fmla="*/ 2675744 w 4786788"/>
                <a:gd name="connsiteY8" fmla="*/ 326 h 4954554"/>
                <a:gd name="connsiteX0" fmla="*/ 2662196 w 4773240"/>
                <a:gd name="connsiteY0" fmla="*/ 326 h 4954554"/>
                <a:gd name="connsiteX1" fmla="*/ 3977336 w 4773240"/>
                <a:gd name="connsiteY1" fmla="*/ 591130 h 4954554"/>
                <a:gd name="connsiteX2" fmla="*/ 4749104 w 4773240"/>
                <a:gd name="connsiteY2" fmla="*/ 1906232 h 4954554"/>
                <a:gd name="connsiteX3" fmla="*/ 4464226 w 4773240"/>
                <a:gd name="connsiteY3" fmla="*/ 3809413 h 4954554"/>
                <a:gd name="connsiteX4" fmla="*/ 3433061 w 4773240"/>
                <a:gd name="connsiteY4" fmla="*/ 4845181 h 4954554"/>
                <a:gd name="connsiteX5" fmla="*/ 1087731 w 4773240"/>
                <a:gd name="connsiteY5" fmla="*/ 4657562 h 4954554"/>
                <a:gd name="connsiteX6" fmla="*/ 29649 w 4773240"/>
                <a:gd name="connsiteY6" fmla="*/ 3234230 h 4954554"/>
                <a:gd name="connsiteX7" fmla="*/ 640977 w 4773240"/>
                <a:gd name="connsiteY7" fmla="*/ 730117 h 4954554"/>
                <a:gd name="connsiteX8" fmla="*/ 2662196 w 4773240"/>
                <a:gd name="connsiteY8" fmla="*/ 326 h 4954554"/>
                <a:gd name="connsiteX0" fmla="*/ 2664762 w 4775806"/>
                <a:gd name="connsiteY0" fmla="*/ 326 h 4954554"/>
                <a:gd name="connsiteX1" fmla="*/ 3979902 w 4775806"/>
                <a:gd name="connsiteY1" fmla="*/ 591130 h 4954554"/>
                <a:gd name="connsiteX2" fmla="*/ 4751670 w 4775806"/>
                <a:gd name="connsiteY2" fmla="*/ 1906232 h 4954554"/>
                <a:gd name="connsiteX3" fmla="*/ 4466792 w 4775806"/>
                <a:gd name="connsiteY3" fmla="*/ 3809413 h 4954554"/>
                <a:gd name="connsiteX4" fmla="*/ 3435627 w 4775806"/>
                <a:gd name="connsiteY4" fmla="*/ 4845181 h 4954554"/>
                <a:gd name="connsiteX5" fmla="*/ 1090297 w 4775806"/>
                <a:gd name="connsiteY5" fmla="*/ 4657562 h 4954554"/>
                <a:gd name="connsiteX6" fmla="*/ 32215 w 4775806"/>
                <a:gd name="connsiteY6" fmla="*/ 3234230 h 4954554"/>
                <a:gd name="connsiteX7" fmla="*/ 607899 w 4775806"/>
                <a:gd name="connsiteY7" fmla="*/ 806182 h 4954554"/>
                <a:gd name="connsiteX8" fmla="*/ 2664762 w 4775806"/>
                <a:gd name="connsiteY8" fmla="*/ 326 h 4954554"/>
                <a:gd name="connsiteX0" fmla="*/ 2673549 w 4784593"/>
                <a:gd name="connsiteY0" fmla="*/ 326 h 4954554"/>
                <a:gd name="connsiteX1" fmla="*/ 3988689 w 4784593"/>
                <a:gd name="connsiteY1" fmla="*/ 591130 h 4954554"/>
                <a:gd name="connsiteX2" fmla="*/ 4760457 w 4784593"/>
                <a:gd name="connsiteY2" fmla="*/ 1906232 h 4954554"/>
                <a:gd name="connsiteX3" fmla="*/ 4475579 w 4784593"/>
                <a:gd name="connsiteY3" fmla="*/ 3809413 h 4954554"/>
                <a:gd name="connsiteX4" fmla="*/ 3444414 w 4784593"/>
                <a:gd name="connsiteY4" fmla="*/ 4845181 h 4954554"/>
                <a:gd name="connsiteX5" fmla="*/ 1099084 w 4784593"/>
                <a:gd name="connsiteY5" fmla="*/ 4657562 h 4954554"/>
                <a:gd name="connsiteX6" fmla="*/ 41002 w 4784593"/>
                <a:gd name="connsiteY6" fmla="*/ 3234230 h 4954554"/>
                <a:gd name="connsiteX7" fmla="*/ 616686 w 4784593"/>
                <a:gd name="connsiteY7" fmla="*/ 806182 h 4954554"/>
                <a:gd name="connsiteX8" fmla="*/ 2673549 w 4784593"/>
                <a:gd name="connsiteY8" fmla="*/ 326 h 4954554"/>
                <a:gd name="connsiteX0" fmla="*/ 2649000 w 4760044"/>
                <a:gd name="connsiteY0" fmla="*/ 326 h 4964273"/>
                <a:gd name="connsiteX1" fmla="*/ 3964140 w 4760044"/>
                <a:gd name="connsiteY1" fmla="*/ 591130 h 4964273"/>
                <a:gd name="connsiteX2" fmla="*/ 4735908 w 4760044"/>
                <a:gd name="connsiteY2" fmla="*/ 1906232 h 4964273"/>
                <a:gd name="connsiteX3" fmla="*/ 4451030 w 4760044"/>
                <a:gd name="connsiteY3" fmla="*/ 3809413 h 4964273"/>
                <a:gd name="connsiteX4" fmla="*/ 3419865 w 4760044"/>
                <a:gd name="connsiteY4" fmla="*/ 4845181 h 4964273"/>
                <a:gd name="connsiteX5" fmla="*/ 1074535 w 4760044"/>
                <a:gd name="connsiteY5" fmla="*/ 4657562 h 4964273"/>
                <a:gd name="connsiteX6" fmla="*/ 33359 w 4760044"/>
                <a:gd name="connsiteY6" fmla="*/ 2995991 h 4964273"/>
                <a:gd name="connsiteX7" fmla="*/ 592137 w 4760044"/>
                <a:gd name="connsiteY7" fmla="*/ 806182 h 4964273"/>
                <a:gd name="connsiteX8" fmla="*/ 2649000 w 4760044"/>
                <a:gd name="connsiteY8" fmla="*/ 326 h 4964273"/>
                <a:gd name="connsiteX0" fmla="*/ 2649000 w 4849482"/>
                <a:gd name="connsiteY0" fmla="*/ 2 h 4963949"/>
                <a:gd name="connsiteX1" fmla="*/ 4735908 w 4849482"/>
                <a:gd name="connsiteY1" fmla="*/ 1905908 h 4963949"/>
                <a:gd name="connsiteX2" fmla="*/ 4451030 w 4849482"/>
                <a:gd name="connsiteY2" fmla="*/ 3809089 h 4963949"/>
                <a:gd name="connsiteX3" fmla="*/ 3419865 w 4849482"/>
                <a:gd name="connsiteY3" fmla="*/ 4844857 h 4963949"/>
                <a:gd name="connsiteX4" fmla="*/ 1074535 w 4849482"/>
                <a:gd name="connsiteY4" fmla="*/ 4657238 h 4963949"/>
                <a:gd name="connsiteX5" fmla="*/ 33359 w 4849482"/>
                <a:gd name="connsiteY5" fmla="*/ 2995667 h 4963949"/>
                <a:gd name="connsiteX6" fmla="*/ 592137 w 4849482"/>
                <a:gd name="connsiteY6" fmla="*/ 805858 h 4963949"/>
                <a:gd name="connsiteX7" fmla="*/ 2649000 w 4849482"/>
                <a:gd name="connsiteY7" fmla="*/ 2 h 4963949"/>
                <a:gd name="connsiteX0" fmla="*/ 2649000 w 4942023"/>
                <a:gd name="connsiteY0" fmla="*/ 2 h 4678955"/>
                <a:gd name="connsiteX1" fmla="*/ 4735908 w 4942023"/>
                <a:gd name="connsiteY1" fmla="*/ 1905908 h 4678955"/>
                <a:gd name="connsiteX2" fmla="*/ 4451030 w 4942023"/>
                <a:gd name="connsiteY2" fmla="*/ 3809089 h 4678955"/>
                <a:gd name="connsiteX3" fmla="*/ 1074535 w 4942023"/>
                <a:gd name="connsiteY3" fmla="*/ 4657238 h 4678955"/>
                <a:gd name="connsiteX4" fmla="*/ 33359 w 4942023"/>
                <a:gd name="connsiteY4" fmla="*/ 2995667 h 4678955"/>
                <a:gd name="connsiteX5" fmla="*/ 592137 w 4942023"/>
                <a:gd name="connsiteY5" fmla="*/ 805858 h 4678955"/>
                <a:gd name="connsiteX6" fmla="*/ 2649000 w 4942023"/>
                <a:gd name="connsiteY6" fmla="*/ 2 h 4678955"/>
                <a:gd name="connsiteX0" fmla="*/ 2649000 w 4806392"/>
                <a:gd name="connsiteY0" fmla="*/ 2 h 4842789"/>
                <a:gd name="connsiteX1" fmla="*/ 4735908 w 4806392"/>
                <a:gd name="connsiteY1" fmla="*/ 1905908 h 4842789"/>
                <a:gd name="connsiteX2" fmla="*/ 3706624 w 4806392"/>
                <a:gd name="connsiteY2" fmla="*/ 4493428 h 4842789"/>
                <a:gd name="connsiteX3" fmla="*/ 1074535 w 4806392"/>
                <a:gd name="connsiteY3" fmla="*/ 4657238 h 4842789"/>
                <a:gd name="connsiteX4" fmla="*/ 33359 w 4806392"/>
                <a:gd name="connsiteY4" fmla="*/ 2995667 h 4842789"/>
                <a:gd name="connsiteX5" fmla="*/ 592137 w 4806392"/>
                <a:gd name="connsiteY5" fmla="*/ 805858 h 4842789"/>
                <a:gd name="connsiteX6" fmla="*/ 2649000 w 4806392"/>
                <a:gd name="connsiteY6" fmla="*/ 2 h 4842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6392" h="4842789">
                  <a:moveTo>
                    <a:pt x="2649000" y="2"/>
                  </a:moveTo>
                  <a:cubicBezTo>
                    <a:pt x="3339628" y="183344"/>
                    <a:pt x="4435570" y="1271060"/>
                    <a:pt x="4735908" y="1905908"/>
                  </a:cubicBezTo>
                  <a:cubicBezTo>
                    <a:pt x="5036246" y="2540756"/>
                    <a:pt x="4316853" y="4034873"/>
                    <a:pt x="3706624" y="4493428"/>
                  </a:cubicBezTo>
                  <a:cubicBezTo>
                    <a:pt x="3096395" y="4951983"/>
                    <a:pt x="1686746" y="4906865"/>
                    <a:pt x="1074535" y="4657238"/>
                  </a:cubicBezTo>
                  <a:cubicBezTo>
                    <a:pt x="462324" y="4407611"/>
                    <a:pt x="145196" y="3624902"/>
                    <a:pt x="33359" y="2995667"/>
                  </a:cubicBezTo>
                  <a:cubicBezTo>
                    <a:pt x="-94426" y="2318585"/>
                    <a:pt x="156197" y="1305135"/>
                    <a:pt x="592137" y="805858"/>
                  </a:cubicBezTo>
                  <a:cubicBezTo>
                    <a:pt x="1028077" y="306581"/>
                    <a:pt x="1996327" y="30750"/>
                    <a:pt x="2649000" y="2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72" name="Freeform: Shape 2065">
              <a:extLst>
                <a:ext uri="{FF2B5EF4-FFF2-40B4-BE49-F238E27FC236}">
                  <a16:creationId xmlns:a16="http://schemas.microsoft.com/office/drawing/2014/main" id="{6D985B52-4EDF-48D5-D47E-F9B38F2A1C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29076">
              <a:off x="962723" y="6319494"/>
              <a:ext cx="1307564" cy="558574"/>
            </a:xfrm>
            <a:custGeom>
              <a:avLst/>
              <a:gdLst>
                <a:gd name="connsiteX0" fmla="*/ 1307564 w 1307564"/>
                <a:gd name="connsiteY0" fmla="*/ 360848 h 558574"/>
                <a:gd name="connsiteX1" fmla="*/ 1264610 w 1307564"/>
                <a:gd name="connsiteY1" fmla="*/ 558387 h 558574"/>
                <a:gd name="connsiteX2" fmla="*/ 496925 w 1307564"/>
                <a:gd name="connsiteY2" fmla="*/ 469382 h 558574"/>
                <a:gd name="connsiteX3" fmla="*/ 472802 w 1307564"/>
                <a:gd name="connsiteY3" fmla="*/ 464872 h 558574"/>
                <a:gd name="connsiteX4" fmla="*/ 0 w 1307564"/>
                <a:gd name="connsiteY4" fmla="*/ 0 h 558574"/>
                <a:gd name="connsiteX5" fmla="*/ 152076 w 1307564"/>
                <a:gd name="connsiteY5" fmla="*/ 41404 h 558574"/>
                <a:gd name="connsiteX6" fmla="*/ 1307564 w 1307564"/>
                <a:gd name="connsiteY6" fmla="*/ 360848 h 55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7564" h="558574">
                  <a:moveTo>
                    <a:pt x="1307564" y="360848"/>
                  </a:moveTo>
                  <a:cubicBezTo>
                    <a:pt x="1303188" y="403876"/>
                    <a:pt x="1279827" y="564823"/>
                    <a:pt x="1264610" y="558387"/>
                  </a:cubicBezTo>
                  <a:cubicBezTo>
                    <a:pt x="1237694" y="559849"/>
                    <a:pt x="802592" y="520038"/>
                    <a:pt x="496925" y="469382"/>
                  </a:cubicBezTo>
                  <a:lnTo>
                    <a:pt x="472802" y="464872"/>
                  </a:lnTo>
                  <a:lnTo>
                    <a:pt x="0" y="0"/>
                  </a:lnTo>
                  <a:lnTo>
                    <a:pt x="152076" y="41404"/>
                  </a:lnTo>
                  <a:cubicBezTo>
                    <a:pt x="614511" y="166095"/>
                    <a:pt x="1270124" y="336305"/>
                    <a:pt x="1307564" y="360848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7" name="Freeform: Shape 2066">
              <a:extLst>
                <a:ext uri="{FF2B5EF4-FFF2-40B4-BE49-F238E27FC236}">
                  <a16:creationId xmlns:a16="http://schemas.microsoft.com/office/drawing/2014/main" id="{3DFB3DD7-EE05-3397-7AB2-0974D469A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29076">
              <a:off x="962723" y="6319494"/>
              <a:ext cx="1307564" cy="558574"/>
            </a:xfrm>
            <a:custGeom>
              <a:avLst/>
              <a:gdLst>
                <a:gd name="connsiteX0" fmla="*/ 1307564 w 1307564"/>
                <a:gd name="connsiteY0" fmla="*/ 360848 h 558574"/>
                <a:gd name="connsiteX1" fmla="*/ 1264610 w 1307564"/>
                <a:gd name="connsiteY1" fmla="*/ 558387 h 558574"/>
                <a:gd name="connsiteX2" fmla="*/ 496925 w 1307564"/>
                <a:gd name="connsiteY2" fmla="*/ 469382 h 558574"/>
                <a:gd name="connsiteX3" fmla="*/ 472802 w 1307564"/>
                <a:gd name="connsiteY3" fmla="*/ 464872 h 558574"/>
                <a:gd name="connsiteX4" fmla="*/ 0 w 1307564"/>
                <a:gd name="connsiteY4" fmla="*/ 0 h 558574"/>
                <a:gd name="connsiteX5" fmla="*/ 152076 w 1307564"/>
                <a:gd name="connsiteY5" fmla="*/ 41404 h 558574"/>
                <a:gd name="connsiteX6" fmla="*/ 1307564 w 1307564"/>
                <a:gd name="connsiteY6" fmla="*/ 360848 h 55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7564" h="558574">
                  <a:moveTo>
                    <a:pt x="1307564" y="360848"/>
                  </a:moveTo>
                  <a:cubicBezTo>
                    <a:pt x="1303188" y="403876"/>
                    <a:pt x="1279827" y="564823"/>
                    <a:pt x="1264610" y="558387"/>
                  </a:cubicBezTo>
                  <a:cubicBezTo>
                    <a:pt x="1237694" y="559849"/>
                    <a:pt x="802592" y="520038"/>
                    <a:pt x="496925" y="469382"/>
                  </a:cubicBezTo>
                  <a:lnTo>
                    <a:pt x="472802" y="464872"/>
                  </a:lnTo>
                  <a:lnTo>
                    <a:pt x="0" y="0"/>
                  </a:lnTo>
                  <a:lnTo>
                    <a:pt x="152076" y="41404"/>
                  </a:lnTo>
                  <a:cubicBezTo>
                    <a:pt x="614511" y="166095"/>
                    <a:pt x="1270124" y="336305"/>
                    <a:pt x="1307564" y="360848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8" name="Freeform: Shape 2067">
              <a:extLst>
                <a:ext uri="{FF2B5EF4-FFF2-40B4-BE49-F238E27FC236}">
                  <a16:creationId xmlns:a16="http://schemas.microsoft.com/office/drawing/2014/main" id="{D1E859F5-3E53-24D1-D141-628C029B79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938007" flipV="1">
              <a:off x="-570599" y="5091873"/>
              <a:ext cx="1904974" cy="884345"/>
            </a:xfrm>
            <a:custGeom>
              <a:avLst/>
              <a:gdLst>
                <a:gd name="connsiteX0" fmla="*/ 0 w 1904974"/>
                <a:gd name="connsiteY0" fmla="*/ 421557 h 884345"/>
                <a:gd name="connsiteX1" fmla="*/ 416370 w 1904974"/>
                <a:gd name="connsiteY1" fmla="*/ 530740 h 884345"/>
                <a:gd name="connsiteX2" fmla="*/ 1800731 w 1904974"/>
                <a:gd name="connsiteY2" fmla="*/ 866036 h 884345"/>
                <a:gd name="connsiteX3" fmla="*/ 1904485 w 1904974"/>
                <a:gd name="connsiteY3" fmla="*/ 880134 h 884345"/>
                <a:gd name="connsiteX4" fmla="*/ 1894966 w 1904974"/>
                <a:gd name="connsiteY4" fmla="*/ 779469 h 884345"/>
                <a:gd name="connsiteX5" fmla="*/ 1761844 w 1904974"/>
                <a:gd name="connsiteY5" fmla="*/ 402374 h 884345"/>
                <a:gd name="connsiteX6" fmla="*/ 1377785 w 1904974"/>
                <a:gd name="connsiteY6" fmla="*/ 3317 h 884345"/>
                <a:gd name="connsiteX7" fmla="*/ 1372668 w 1904974"/>
                <a:gd name="connsiteY7" fmla="*/ 0 h 884345"/>
                <a:gd name="connsiteX8" fmla="*/ 337869 w 1904974"/>
                <a:gd name="connsiteY8" fmla="*/ 139908 h 884345"/>
                <a:gd name="connsiteX9" fmla="*/ 188081 w 1904974"/>
                <a:gd name="connsiteY9" fmla="*/ 203651 h 884345"/>
                <a:gd name="connsiteX10" fmla="*/ 125663 w 1904974"/>
                <a:gd name="connsiteY10" fmla="*/ 268413 h 884345"/>
                <a:gd name="connsiteX11" fmla="*/ 0 w 1904974"/>
                <a:gd name="connsiteY11" fmla="*/ 421557 h 88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4974" h="884345">
                  <a:moveTo>
                    <a:pt x="0" y="421557"/>
                  </a:moveTo>
                  <a:cubicBezTo>
                    <a:pt x="3634" y="427260"/>
                    <a:pt x="235761" y="473169"/>
                    <a:pt x="416370" y="530740"/>
                  </a:cubicBezTo>
                  <a:lnTo>
                    <a:pt x="1800731" y="866036"/>
                  </a:lnTo>
                  <a:cubicBezTo>
                    <a:pt x="1847450" y="875071"/>
                    <a:pt x="1894389" y="892323"/>
                    <a:pt x="1904485" y="880134"/>
                  </a:cubicBezTo>
                  <a:cubicBezTo>
                    <a:pt x="1907165" y="859490"/>
                    <a:pt x="1898113" y="808332"/>
                    <a:pt x="1894966" y="779469"/>
                  </a:cubicBezTo>
                  <a:cubicBezTo>
                    <a:pt x="1878988" y="675447"/>
                    <a:pt x="1847255" y="520751"/>
                    <a:pt x="1761844" y="402374"/>
                  </a:cubicBezTo>
                  <a:cubicBezTo>
                    <a:pt x="1676433" y="283997"/>
                    <a:pt x="1531056" y="114087"/>
                    <a:pt x="1377785" y="3317"/>
                  </a:cubicBezTo>
                  <a:lnTo>
                    <a:pt x="1372668" y="0"/>
                  </a:lnTo>
                  <a:lnTo>
                    <a:pt x="337869" y="139908"/>
                  </a:lnTo>
                  <a:lnTo>
                    <a:pt x="188081" y="203651"/>
                  </a:lnTo>
                  <a:lnTo>
                    <a:pt x="125663" y="268413"/>
                  </a:lnTo>
                  <a:cubicBezTo>
                    <a:pt x="56438" y="343137"/>
                    <a:pt x="7361" y="404648"/>
                    <a:pt x="0" y="421557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9" name="Freeform: Shape 2068">
              <a:extLst>
                <a:ext uri="{FF2B5EF4-FFF2-40B4-BE49-F238E27FC236}">
                  <a16:creationId xmlns:a16="http://schemas.microsoft.com/office/drawing/2014/main" id="{2E19958B-8991-2DE4-0301-6ADCA0C20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938007" flipV="1">
              <a:off x="-570599" y="5091873"/>
              <a:ext cx="1904974" cy="884345"/>
            </a:xfrm>
            <a:custGeom>
              <a:avLst/>
              <a:gdLst>
                <a:gd name="connsiteX0" fmla="*/ 0 w 1904974"/>
                <a:gd name="connsiteY0" fmla="*/ 421557 h 884345"/>
                <a:gd name="connsiteX1" fmla="*/ 416370 w 1904974"/>
                <a:gd name="connsiteY1" fmla="*/ 530740 h 884345"/>
                <a:gd name="connsiteX2" fmla="*/ 1800731 w 1904974"/>
                <a:gd name="connsiteY2" fmla="*/ 866036 h 884345"/>
                <a:gd name="connsiteX3" fmla="*/ 1904485 w 1904974"/>
                <a:gd name="connsiteY3" fmla="*/ 880134 h 884345"/>
                <a:gd name="connsiteX4" fmla="*/ 1894966 w 1904974"/>
                <a:gd name="connsiteY4" fmla="*/ 779469 h 884345"/>
                <a:gd name="connsiteX5" fmla="*/ 1761844 w 1904974"/>
                <a:gd name="connsiteY5" fmla="*/ 402374 h 884345"/>
                <a:gd name="connsiteX6" fmla="*/ 1377785 w 1904974"/>
                <a:gd name="connsiteY6" fmla="*/ 3317 h 884345"/>
                <a:gd name="connsiteX7" fmla="*/ 1372668 w 1904974"/>
                <a:gd name="connsiteY7" fmla="*/ 0 h 884345"/>
                <a:gd name="connsiteX8" fmla="*/ 337869 w 1904974"/>
                <a:gd name="connsiteY8" fmla="*/ 139908 h 884345"/>
                <a:gd name="connsiteX9" fmla="*/ 188081 w 1904974"/>
                <a:gd name="connsiteY9" fmla="*/ 203651 h 884345"/>
                <a:gd name="connsiteX10" fmla="*/ 125663 w 1904974"/>
                <a:gd name="connsiteY10" fmla="*/ 268413 h 884345"/>
                <a:gd name="connsiteX11" fmla="*/ 0 w 1904974"/>
                <a:gd name="connsiteY11" fmla="*/ 421557 h 88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4974" h="884345">
                  <a:moveTo>
                    <a:pt x="0" y="421557"/>
                  </a:moveTo>
                  <a:cubicBezTo>
                    <a:pt x="3634" y="427260"/>
                    <a:pt x="235761" y="473169"/>
                    <a:pt x="416370" y="530740"/>
                  </a:cubicBezTo>
                  <a:lnTo>
                    <a:pt x="1800731" y="866036"/>
                  </a:lnTo>
                  <a:cubicBezTo>
                    <a:pt x="1847450" y="875071"/>
                    <a:pt x="1894389" y="892323"/>
                    <a:pt x="1904485" y="880134"/>
                  </a:cubicBezTo>
                  <a:cubicBezTo>
                    <a:pt x="1907165" y="859490"/>
                    <a:pt x="1898113" y="808332"/>
                    <a:pt x="1894966" y="779469"/>
                  </a:cubicBezTo>
                  <a:cubicBezTo>
                    <a:pt x="1878988" y="675447"/>
                    <a:pt x="1847255" y="520751"/>
                    <a:pt x="1761844" y="402374"/>
                  </a:cubicBezTo>
                  <a:cubicBezTo>
                    <a:pt x="1676433" y="283997"/>
                    <a:pt x="1531056" y="114087"/>
                    <a:pt x="1377785" y="3317"/>
                  </a:cubicBezTo>
                  <a:lnTo>
                    <a:pt x="1372668" y="0"/>
                  </a:lnTo>
                  <a:lnTo>
                    <a:pt x="337869" y="139908"/>
                  </a:lnTo>
                  <a:lnTo>
                    <a:pt x="188081" y="203651"/>
                  </a:lnTo>
                  <a:lnTo>
                    <a:pt x="125663" y="268413"/>
                  </a:lnTo>
                  <a:cubicBezTo>
                    <a:pt x="56438" y="343137"/>
                    <a:pt x="7361" y="404648"/>
                    <a:pt x="0" y="421557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Pressure - Wikipedia">
            <a:extLst>
              <a:ext uri="{FF2B5EF4-FFF2-40B4-BE49-F238E27FC236}">
                <a16:creationId xmlns:a16="http://schemas.microsoft.com/office/drawing/2014/main" id="{B5854F16-DBCE-CDF1-2095-0EB4BFEB5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5314" y="3037079"/>
            <a:ext cx="2529976" cy="252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O univerzite - UPJS Kosice">
            <a:extLst>
              <a:ext uri="{FF2B5EF4-FFF2-40B4-BE49-F238E27FC236}">
                <a16:creationId xmlns:a16="http://schemas.microsoft.com/office/drawing/2014/main" id="{38437A39-0148-C17D-AE1D-9E74CE852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276" y="384184"/>
            <a:ext cx="1128713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528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F0E5F-1AFD-E9E9-352A-E885A3553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63" y="0"/>
            <a:ext cx="10515600" cy="1325563"/>
          </a:xfrm>
        </p:spPr>
        <p:txBody>
          <a:bodyPr>
            <a:normAutofit/>
          </a:bodyPr>
          <a:lstStyle/>
          <a:p>
            <a:r>
              <a:rPr lang="en-SK" sz="3600" dirty="0">
                <a:latin typeface="Abadi" panose="020B0604020104020204" pitchFamily="34" charset="0"/>
              </a:rPr>
              <a:t>Gravitational force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219E80-B2B6-1054-A9E4-7AEAE125C4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2319" y="944247"/>
                <a:ext cx="11582018" cy="576135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SK" dirty="0">
                    <a:latin typeface="Abadi" panose="020B0604020104020204" pitchFamily="34" charset="0"/>
                  </a:rPr>
                  <a:t>Mass of the paper is 0,007 kg, so the gravitational force of the paper is:</a:t>
                </a:r>
                <a:br>
                  <a:rPr lang="en-SK" dirty="0">
                    <a:latin typeface="Abadi" panose="020B0604020104020204" pitchFamily="34" charset="0"/>
                  </a:rPr>
                </a:br>
                <a:endParaRPr lang="en-SK" dirty="0">
                  <a:latin typeface="Abadi" panose="020B0604020104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k-SK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sk-SK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k-SK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sk-SK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k-SK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sk-SK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=0,007 . 9,81=0,069 </m:t>
                      </m:r>
                      <m:r>
                        <a:rPr lang="sk-SK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sk-SK" b="0" dirty="0">
                  <a:solidFill>
                    <a:schemeClr val="accent6">
                      <a:lumMod val="75000"/>
                    </a:schemeClr>
                  </a:solidFill>
                  <a:latin typeface="Abadi" panose="020B0604020104020204" pitchFamily="34" charset="0"/>
                </a:endParaRPr>
              </a:p>
              <a:p>
                <a:r>
                  <a:rPr lang="en-SK" dirty="0">
                    <a:latin typeface="Abadi" panose="020B0604020104020204" pitchFamily="34" charset="0"/>
                  </a:rPr>
                  <a:t>Let’s create a new variable: </a:t>
                </a:r>
                <a:br>
                  <a:rPr lang="en-SK" dirty="0">
                    <a:latin typeface="Abadi" panose="020B0604020104020204" pitchFamily="34" charset="0"/>
                  </a:rPr>
                </a:br>
                <a:br>
                  <a:rPr lang="en-SK" dirty="0">
                    <a:latin typeface="Abadi" panose="020B0604020104020204" pitchFamily="34" charset="0"/>
                  </a:rPr>
                </a:br>
                <a:r>
                  <a:rPr lang="en-SK" dirty="0">
                    <a:solidFill>
                      <a:schemeClr val="accent6">
                        <a:lumMod val="75000"/>
                      </a:schemeClr>
                    </a:solidFill>
                    <a:latin typeface="Abadi" panose="020B0604020104020204" pitchFamily="34" charset="0"/>
                  </a:rPr>
                  <a:t>length density of a ruler</a:t>
                </a:r>
                <a:r>
                  <a:rPr lang="en-SK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K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K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sk-SK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sk-SK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sk-SK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</m:oMath>
                </a14:m>
                <a:r>
                  <a:rPr lang="en-SK" dirty="0">
                    <a:solidFill>
                      <a:schemeClr val="accent6">
                        <a:lumMod val="75000"/>
                      </a:schemeClr>
                    </a:solidFill>
                    <a:latin typeface="Abadi" panose="020B0604020104020204" pitchFamily="34" charset="0"/>
                  </a:rPr>
                  <a:t>, </a:t>
                </a:r>
                <a:r>
                  <a:rPr lang="en-SK" dirty="0">
                    <a:latin typeface="Abadi" panose="020B0604020104020204" pitchFamily="34" charset="0"/>
                  </a:rPr>
                  <a:t>where  </a:t>
                </a:r>
                <a:r>
                  <a:rPr lang="en-SK" i="1" dirty="0">
                    <a:solidFill>
                      <a:schemeClr val="accent6">
                        <a:lumMod val="75000"/>
                      </a:schemeClr>
                    </a:solidFill>
                    <a:latin typeface="Abadi" panose="020B0604020104020204" pitchFamily="34" charset="0"/>
                  </a:rPr>
                  <a:t>m</a:t>
                </a:r>
                <a:r>
                  <a:rPr lang="en-SK" dirty="0">
                    <a:latin typeface="Abadi" panose="020B0604020104020204" pitchFamily="34" charset="0"/>
                  </a:rPr>
                  <a:t> – mass of whole ruler, </a:t>
                </a:r>
                <a:br>
                  <a:rPr lang="en-SK" dirty="0">
                    <a:latin typeface="Abadi" panose="020B0604020104020204" pitchFamily="34" charset="0"/>
                  </a:rPr>
                </a:br>
                <a:r>
                  <a:rPr lang="en-SK" dirty="0">
                    <a:latin typeface="Abadi" panose="020B0604020104020204" pitchFamily="34" charset="0"/>
                  </a:rPr>
                  <a:t>					      </a:t>
                </a:r>
                <a:r>
                  <a:rPr lang="en-SK" i="1" dirty="0">
                    <a:solidFill>
                      <a:schemeClr val="accent6">
                        <a:lumMod val="75000"/>
                      </a:schemeClr>
                    </a:solidFill>
                    <a:latin typeface="Abadi" panose="020B0604020104020204" pitchFamily="34" charset="0"/>
                  </a:rPr>
                  <a:t>l</a:t>
                </a:r>
                <a:r>
                  <a:rPr lang="en-SK" i="1" dirty="0">
                    <a:latin typeface="Abadi" panose="020B0604020104020204" pitchFamily="34" charset="0"/>
                  </a:rPr>
                  <a:t> </a:t>
                </a:r>
                <a:r>
                  <a:rPr lang="en-SK" dirty="0">
                    <a:latin typeface="Abadi" panose="020B0604020104020204" pitchFamily="34" charset="0"/>
                  </a:rPr>
                  <a:t>– length of the ruler</a:t>
                </a:r>
                <a:br>
                  <a:rPr lang="en-SK" dirty="0">
                    <a:latin typeface="Abadi" panose="020B0604020104020204" pitchFamily="34" charset="0"/>
                  </a:rPr>
                </a:br>
                <a:r>
                  <a:rPr lang="en-SK" dirty="0">
                    <a:latin typeface="Abadi" panose="020B0604020104020204" pitchFamily="34" charset="0"/>
                  </a:rPr>
                  <a:t> </a:t>
                </a:r>
              </a:p>
              <a:p>
                <a:r>
                  <a:rPr lang="en-US" dirty="0">
                    <a:latin typeface="Abadi" panose="020B0604020104020204" pitchFamily="34" charset="0"/>
                  </a:rPr>
                  <a:t>T</a:t>
                </a:r>
                <a:r>
                  <a:rPr lang="en-SK" dirty="0">
                    <a:latin typeface="Abadi" panose="020B0604020104020204" pitchFamily="34" charset="0"/>
                  </a:rPr>
                  <a:t>he mass of portion of the ruler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K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sk-SK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𝑝𝑜𝑟𝑡</m:t>
                        </m:r>
                      </m:sub>
                    </m:sSub>
                  </m:oMath>
                </a14:m>
                <a:r>
                  <a:rPr lang="en-SK" dirty="0">
                    <a:latin typeface="Abadi" panose="020B0604020104020204" pitchFamily="34" charset="0"/>
                  </a:rPr>
                  <a:t> laying on the table is then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K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sk-SK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𝑝𝑜𝑟𝑡</m:t>
                        </m:r>
                      </m:sub>
                    </m:sSub>
                    <m:r>
                      <a:rPr lang="sk-SK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k-SK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sk-SK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sk-SK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sk-SK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sk-SK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𝑝𝑜𝑟𝑡</m:t>
                        </m:r>
                      </m:sub>
                    </m:sSub>
                  </m:oMath>
                </a14:m>
                <a:r>
                  <a:rPr lang="en-SK" dirty="0">
                    <a:solidFill>
                      <a:schemeClr val="accent6">
                        <a:lumMod val="75000"/>
                      </a:schemeClr>
                    </a:solidFill>
                    <a:latin typeface="Abadi" panose="020B0604020104020204" pitchFamily="34" charset="0"/>
                  </a:rPr>
                  <a:t> </a:t>
                </a:r>
                <a:r>
                  <a:rPr lang="en-SK" dirty="0">
                    <a:latin typeface="Abadi" panose="020B0604020104020204" pitchFamily="34" charset="0"/>
                  </a:rPr>
                  <a:t>where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K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K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sk-SK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sk-SK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SK" dirty="0">
                    <a:solidFill>
                      <a:schemeClr val="accent6">
                        <a:lumMod val="75000"/>
                      </a:schemeClr>
                    </a:solidFill>
                    <a:latin typeface="Abadi" panose="020B0604020104020204" pitchFamily="34" charset="0"/>
                  </a:rPr>
                  <a:t> </a:t>
                </a:r>
                <a:r>
                  <a:rPr lang="en-SK" dirty="0">
                    <a:latin typeface="Abadi" panose="020B0604020104020204" pitchFamily="34" charset="0"/>
                  </a:rPr>
                  <a:t>- previously defined length density of the ruler,</a:t>
                </a:r>
                <a:br>
                  <a:rPr lang="en-SK" dirty="0">
                    <a:latin typeface="Abadi" panose="020B0604020104020204" pitchFamily="34" charset="0"/>
                  </a:rPr>
                </a:br>
                <a:r>
                  <a:rPr lang="en-SK" dirty="0">
                    <a:latin typeface="Abadi" panose="020B0604020104020204" pitchFamily="34" charset="0"/>
                  </a:rPr>
                  <a:t>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K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sk-SK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𝑝𝑜𝑟𝑡</m:t>
                        </m:r>
                      </m:sub>
                    </m:sSub>
                    <m:r>
                      <a:rPr lang="sk-SK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K" dirty="0">
                    <a:latin typeface="Abadi" panose="020B0604020104020204" pitchFamily="34" charset="0"/>
                  </a:rPr>
                  <a:t>- length of the portion of the ruler laying on the table</a:t>
                </a:r>
                <a:br>
                  <a:rPr lang="en-SK" dirty="0">
                    <a:latin typeface="Abadi" panose="020B0604020104020204" pitchFamily="34" charset="0"/>
                  </a:rPr>
                </a:br>
                <a:endParaRPr lang="en-SK" dirty="0">
                  <a:latin typeface="Abadi" panose="020B0604020104020204" pitchFamily="34" charset="0"/>
                </a:endParaRPr>
              </a:p>
              <a:p>
                <a:r>
                  <a:rPr lang="en-SK" dirty="0">
                    <a:latin typeface="Abadi" panose="020B0604020104020204" pitchFamily="34" charset="0"/>
                  </a:rPr>
                  <a:t>Then gravitational force of the ruler on the table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K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sk-SK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sk-SK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k-SK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sk-SK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𝑝𝑜𝑟𝑡</m:t>
                        </m:r>
                      </m:sub>
                    </m:sSub>
                    <m:r>
                      <a:rPr lang="sk-SK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sk-SK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sk-SK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k-SK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sk-SK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sk-SK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sk-SK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sk-SK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𝑝𝑜𝑟𝑡</m:t>
                        </m:r>
                      </m:sub>
                    </m:sSub>
                    <m:r>
                      <a:rPr lang="sk-SK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sk-SK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sk-SK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sk-SK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lang="sk-SK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sk-SK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sk-SK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𝑝𝑜𝑟𝑡</m:t>
                        </m:r>
                      </m:sub>
                    </m:sSub>
                    <m:r>
                      <a:rPr lang="sk-SK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sk-SK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SK" dirty="0">
                  <a:solidFill>
                    <a:schemeClr val="accent6">
                      <a:lumMod val="75000"/>
                    </a:schemeClr>
                  </a:solidFill>
                  <a:latin typeface="Abadi" panose="020B0604020104020204" pitchFamily="34" charset="0"/>
                </a:endParaRPr>
              </a:p>
              <a:p>
                <a:r>
                  <a:rPr lang="en-SK" dirty="0">
                    <a:latin typeface="Abadi" panose="020B0604020104020204" pitchFamily="34" charset="0"/>
                  </a:rPr>
                  <a:t>In my case, l=0,16 m, m=0,007 kg, and 0,125 m of the ruler lays on the table, the gravitational force of it is: </a:t>
                </a:r>
              </a:p>
              <a:p>
                <a:pPr marL="0" indent="0">
                  <a:buNone/>
                </a:pPr>
                <a:br>
                  <a:rPr lang="en-SK" dirty="0">
                    <a:latin typeface="Abadi" panose="020B0604020104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K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sk-SK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sk-SK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0,007</m:t>
                          </m:r>
                        </m:num>
                        <m:den>
                          <m:r>
                            <a:rPr lang="sk-SK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0,16</m:t>
                          </m:r>
                        </m:den>
                      </m:f>
                      <m:r>
                        <a:rPr lang="sk-SK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.0,125 .  9,81=0,054 </m:t>
                      </m:r>
                      <m:r>
                        <a:rPr lang="sk-SK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SK" dirty="0">
                  <a:solidFill>
                    <a:schemeClr val="accent6">
                      <a:lumMod val="75000"/>
                    </a:schemeClr>
                  </a:solidFill>
                  <a:latin typeface="Abadi" panose="020B0604020104020204" pitchFamily="34" charset="0"/>
                </a:endParaRPr>
              </a:p>
              <a:p>
                <a:endParaRPr lang="en-SK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219E80-B2B6-1054-A9E4-7AEAE125C4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2319" y="944247"/>
                <a:ext cx="11582018" cy="5761353"/>
              </a:xfrm>
              <a:blipFill>
                <a:blip r:embed="rId2"/>
                <a:stretch>
                  <a:fillRect l="-657" t="-2203"/>
                </a:stretch>
              </a:blipFill>
            </p:spPr>
            <p:txBody>
              <a:bodyPr/>
              <a:lstStyle/>
              <a:p>
                <a:r>
                  <a:rPr lang="en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73AD142-5AC6-DCFB-825A-209549E5F5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69" t="27368" r="31740" b="26587"/>
          <a:stretch/>
        </p:blipFill>
        <p:spPr>
          <a:xfrm>
            <a:off x="6858300" y="944247"/>
            <a:ext cx="5662884" cy="2630789"/>
          </a:xfrm>
          <a:prstGeom prst="rect">
            <a:avLst/>
          </a:prstGeom>
        </p:spPr>
      </p:pic>
      <p:pic>
        <p:nvPicPr>
          <p:cNvPr id="5" name="Picture 2" descr="O univerzite - UPJS Kosice">
            <a:extLst>
              <a:ext uri="{FF2B5EF4-FFF2-40B4-BE49-F238E27FC236}">
                <a16:creationId xmlns:a16="http://schemas.microsoft.com/office/drawing/2014/main" id="{BD6A3664-A6D9-D1BE-5A84-EEDAF7698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435" y="379890"/>
            <a:ext cx="1128713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72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1CDFD-CD6C-CC21-EBFE-8C01E67F5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12" y="-448542"/>
            <a:ext cx="6366539" cy="1642956"/>
          </a:xfrm>
        </p:spPr>
        <p:txBody>
          <a:bodyPr anchor="b">
            <a:normAutofit/>
          </a:bodyPr>
          <a:lstStyle/>
          <a:p>
            <a:r>
              <a:rPr lang="en-SK" sz="3600" dirty="0">
                <a:solidFill>
                  <a:schemeClr val="tx2"/>
                </a:solidFill>
                <a:latin typeface="Abadi" panose="020B0604020104020204" pitchFamily="34" charset="0"/>
              </a:rPr>
              <a:t>Lever and torque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6A34C9-CA0D-EDAE-AE10-540F7D37B8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6112" y="1380744"/>
                <a:ext cx="6760464" cy="5203893"/>
              </a:xfrm>
            </p:spPr>
            <p:txBody>
              <a:bodyPr>
                <a:normAutofit/>
              </a:bodyPr>
              <a:lstStyle/>
              <a:p>
                <a:r>
                  <a:rPr lang="en-SK" sz="2400" dirty="0">
                    <a:solidFill>
                      <a:schemeClr val="tx2"/>
                    </a:solidFill>
                    <a:latin typeface="Abadi" panose="020B0604020104020204" pitchFamily="34" charset="0"/>
                  </a:rPr>
                  <a:t>Why does the ruler fall without newspaper? </a:t>
                </a:r>
              </a:p>
              <a:p>
                <a:r>
                  <a:rPr lang="en-SK" sz="2400" dirty="0">
                    <a:solidFill>
                      <a:schemeClr val="tx2"/>
                    </a:solidFill>
                    <a:latin typeface="Abadi" panose="020B0604020104020204" pitchFamily="34" charset="0"/>
                  </a:rPr>
                  <a:t>When a ball hits the ruler, it behaves like a lever with hinge at the edge of the table.</a:t>
                </a:r>
              </a:p>
              <a:p>
                <a:r>
                  <a:rPr lang="en-SK" sz="2400" dirty="0">
                    <a:solidFill>
                      <a:schemeClr val="tx2"/>
                    </a:solidFill>
                    <a:latin typeface="Abadi" panose="020B0604020104020204" pitchFamily="34" charset="0"/>
                  </a:rPr>
                  <a:t>A lever is at rest when torques on both sides are equal:</a:t>
                </a:r>
                <a:endParaRPr lang="en-SK" sz="2400" dirty="0">
                  <a:solidFill>
                    <a:schemeClr val="accent6">
                      <a:lumMod val="75000"/>
                    </a:schemeClr>
                  </a:solidFill>
                  <a:latin typeface="Abadi" panose="020B0604020104020204" pitchFamily="34" charset="0"/>
                </a:endParaRPr>
              </a:p>
              <a:p>
                <a:pPr marL="0" indent="0">
                  <a:buNone/>
                </a:pPr>
                <a:r>
                  <a:rPr lang="en-SK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K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k-SK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sk-SK" sz="24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sk-SK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sk-SK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sk-SK" sz="24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k-SK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k-SK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sk-SK" sz="24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sk-SK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sk-SK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SK" sz="2400" b="1" dirty="0">
                  <a:solidFill>
                    <a:schemeClr val="accent6">
                      <a:lumMod val="75000"/>
                    </a:schemeClr>
                  </a:solidFill>
                  <a:latin typeface="Abadi" panose="020B0604020104020204" pitchFamily="34" charset="0"/>
                </a:endParaRPr>
              </a:p>
              <a:p>
                <a:r>
                  <a:rPr lang="en-SK" sz="2400" dirty="0">
                    <a:solidFill>
                      <a:schemeClr val="tx2"/>
                    </a:solidFill>
                    <a:latin typeface="Abadi" panose="020B0604020104020204" pitchFamily="34" charset="0"/>
                  </a:rPr>
                  <a:t>Force from falling ball creates torque which is not compensated with a similar force on the other side – ruler spins and falls.</a:t>
                </a:r>
              </a:p>
              <a:p>
                <a:r>
                  <a:rPr lang="en-US" sz="2400" dirty="0">
                    <a:solidFill>
                      <a:schemeClr val="tx2"/>
                    </a:solidFill>
                    <a:latin typeface="Abadi" panose="020B0604020104020204" pitchFamily="34" charset="0"/>
                  </a:rPr>
                  <a:t>T</a:t>
                </a:r>
                <a:r>
                  <a:rPr lang="en-SK" sz="2400" dirty="0">
                    <a:solidFill>
                      <a:schemeClr val="tx2"/>
                    </a:solidFill>
                    <a:latin typeface="Abadi" panose="020B0604020104020204" pitchFamily="34" charset="0"/>
                  </a:rPr>
                  <a:t>he gravitational force of the ruler itself and the force from atmospheric pressure is not enough to compensate the force of falling ball.</a:t>
                </a:r>
              </a:p>
              <a:p>
                <a:pPr marL="0" indent="0">
                  <a:buNone/>
                </a:pPr>
                <a:endParaRPr lang="en-SK" sz="1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6A34C9-CA0D-EDAE-AE10-540F7D37B8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6112" y="1380744"/>
                <a:ext cx="6760464" cy="5203893"/>
              </a:xfrm>
              <a:blipFill>
                <a:blip r:embed="rId2"/>
                <a:stretch>
                  <a:fillRect l="-1313" t="-1703" r="-2814"/>
                </a:stretch>
              </a:blipFill>
            </p:spPr>
            <p:txBody>
              <a:bodyPr/>
              <a:lstStyle/>
              <a:p>
                <a:r>
                  <a:rPr lang="en-S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59D47941-986F-4A15-FC41-7527D904B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0285" y="4887325"/>
            <a:ext cx="2022729" cy="1993164"/>
            <a:chOff x="-60285" y="4581559"/>
            <a:chExt cx="2330572" cy="229650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60EC868-83E9-43E0-4856-1190B2886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1400132">
              <a:off x="1073269" y="6038524"/>
              <a:ext cx="374890" cy="373361"/>
            </a:xfrm>
            <a:custGeom>
              <a:avLst/>
              <a:gdLst>
                <a:gd name="connsiteX0" fmla="*/ 2531073 w 4828010"/>
                <a:gd name="connsiteY0" fmla="*/ 0 h 4873559"/>
                <a:gd name="connsiteX1" fmla="*/ 3937963 w 4828010"/>
                <a:gd name="connsiteY1" fmla="*/ 437433 h 4873559"/>
                <a:gd name="connsiteX2" fmla="*/ 4806231 w 4828010"/>
                <a:gd name="connsiteY2" fmla="*/ 1773180 h 4873559"/>
                <a:gd name="connsiteX3" fmla="*/ 4448644 w 4828010"/>
                <a:gd name="connsiteY3" fmla="*/ 3933235 h 4873559"/>
                <a:gd name="connsiteX4" fmla="*/ 3192542 w 4828010"/>
                <a:gd name="connsiteY4" fmla="*/ 4716168 h 4873559"/>
                <a:gd name="connsiteX5" fmla="*/ 937448 w 4828010"/>
                <a:gd name="connsiteY5" fmla="*/ 4547691 h 4873559"/>
                <a:gd name="connsiteX6" fmla="*/ 12348 w 4828010"/>
                <a:gd name="connsiteY6" fmla="*/ 3026750 h 4873559"/>
                <a:gd name="connsiteX7" fmla="*/ 553508 w 4828010"/>
                <a:gd name="connsiteY7" fmla="*/ 740383 h 4873559"/>
                <a:gd name="connsiteX8" fmla="*/ 2531073 w 4828010"/>
                <a:gd name="connsiteY8" fmla="*/ 0 h 4873559"/>
                <a:gd name="connsiteX0" fmla="*/ 2531073 w 4828010"/>
                <a:gd name="connsiteY0" fmla="*/ 0 h 4853896"/>
                <a:gd name="connsiteX1" fmla="*/ 3937963 w 4828010"/>
                <a:gd name="connsiteY1" fmla="*/ 437433 h 4853896"/>
                <a:gd name="connsiteX2" fmla="*/ 4806231 w 4828010"/>
                <a:gd name="connsiteY2" fmla="*/ 1773180 h 4853896"/>
                <a:gd name="connsiteX3" fmla="*/ 4448644 w 4828010"/>
                <a:gd name="connsiteY3" fmla="*/ 3933235 h 4853896"/>
                <a:gd name="connsiteX4" fmla="*/ 3192542 w 4828010"/>
                <a:gd name="connsiteY4" fmla="*/ 4716168 h 4853896"/>
                <a:gd name="connsiteX5" fmla="*/ 1075671 w 4828010"/>
                <a:gd name="connsiteY5" fmla="*/ 4473263 h 4853896"/>
                <a:gd name="connsiteX6" fmla="*/ 12348 w 4828010"/>
                <a:gd name="connsiteY6" fmla="*/ 3026750 h 4853896"/>
                <a:gd name="connsiteX7" fmla="*/ 553508 w 4828010"/>
                <a:gd name="connsiteY7" fmla="*/ 740383 h 4853896"/>
                <a:gd name="connsiteX8" fmla="*/ 2531073 w 4828010"/>
                <a:gd name="connsiteY8" fmla="*/ 0 h 4853896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84014 w 4780951"/>
                <a:gd name="connsiteY0" fmla="*/ 0 h 4850182"/>
                <a:gd name="connsiteX1" fmla="*/ 3890904 w 4780951"/>
                <a:gd name="connsiteY1" fmla="*/ 437433 h 4850182"/>
                <a:gd name="connsiteX2" fmla="*/ 4759172 w 4780951"/>
                <a:gd name="connsiteY2" fmla="*/ 1773180 h 4850182"/>
                <a:gd name="connsiteX3" fmla="*/ 4401585 w 4780951"/>
                <a:gd name="connsiteY3" fmla="*/ 3933235 h 4850182"/>
                <a:gd name="connsiteX4" fmla="*/ 3145483 w 4780951"/>
                <a:gd name="connsiteY4" fmla="*/ 4716168 h 4850182"/>
                <a:gd name="connsiteX5" fmla="*/ 1113673 w 4780951"/>
                <a:gd name="connsiteY5" fmla="*/ 4467947 h 4850182"/>
                <a:gd name="connsiteX6" fmla="*/ 39717 w 4780951"/>
                <a:gd name="connsiteY6" fmla="*/ 3101178 h 4850182"/>
                <a:gd name="connsiteX7" fmla="*/ 506449 w 4780951"/>
                <a:gd name="connsiteY7" fmla="*/ 740383 h 4850182"/>
                <a:gd name="connsiteX8" fmla="*/ 2484014 w 4780951"/>
                <a:gd name="connsiteY8" fmla="*/ 0 h 4850182"/>
                <a:gd name="connsiteX0" fmla="*/ 2484014 w 4780127"/>
                <a:gd name="connsiteY0" fmla="*/ 0 h 4850182"/>
                <a:gd name="connsiteX1" fmla="*/ 3890904 w 4780127"/>
                <a:gd name="connsiteY1" fmla="*/ 437433 h 4850182"/>
                <a:gd name="connsiteX2" fmla="*/ 4759172 w 4780127"/>
                <a:gd name="connsiteY2" fmla="*/ 1773180 h 4850182"/>
                <a:gd name="connsiteX3" fmla="*/ 4390953 w 4780127"/>
                <a:gd name="connsiteY3" fmla="*/ 3805644 h 4850182"/>
                <a:gd name="connsiteX4" fmla="*/ 3145483 w 4780127"/>
                <a:gd name="connsiteY4" fmla="*/ 4716168 h 4850182"/>
                <a:gd name="connsiteX5" fmla="*/ 1113673 w 4780127"/>
                <a:gd name="connsiteY5" fmla="*/ 4467947 h 4850182"/>
                <a:gd name="connsiteX6" fmla="*/ 39717 w 4780127"/>
                <a:gd name="connsiteY6" fmla="*/ 3101178 h 4850182"/>
                <a:gd name="connsiteX7" fmla="*/ 506449 w 4780127"/>
                <a:gd name="connsiteY7" fmla="*/ 740383 h 4850182"/>
                <a:gd name="connsiteX8" fmla="*/ 2484014 w 4780127"/>
                <a:gd name="connsiteY8" fmla="*/ 0 h 4850182"/>
                <a:gd name="connsiteX0" fmla="*/ 2484014 w 4778010"/>
                <a:gd name="connsiteY0" fmla="*/ 0 h 4846926"/>
                <a:gd name="connsiteX1" fmla="*/ 3890904 w 4778010"/>
                <a:gd name="connsiteY1" fmla="*/ 437433 h 4846926"/>
                <a:gd name="connsiteX2" fmla="*/ 4759172 w 4778010"/>
                <a:gd name="connsiteY2" fmla="*/ 1773180 h 4846926"/>
                <a:gd name="connsiteX3" fmla="*/ 4390953 w 4778010"/>
                <a:gd name="connsiteY3" fmla="*/ 3805644 h 4846926"/>
                <a:gd name="connsiteX4" fmla="*/ 3343914 w 4778010"/>
                <a:gd name="connsiteY4" fmla="*/ 4712128 h 4846926"/>
                <a:gd name="connsiteX5" fmla="*/ 1113673 w 4778010"/>
                <a:gd name="connsiteY5" fmla="*/ 4467947 h 4846926"/>
                <a:gd name="connsiteX6" fmla="*/ 39717 w 4778010"/>
                <a:gd name="connsiteY6" fmla="*/ 3101178 h 4846926"/>
                <a:gd name="connsiteX7" fmla="*/ 506449 w 4778010"/>
                <a:gd name="connsiteY7" fmla="*/ 740383 h 4846926"/>
                <a:gd name="connsiteX8" fmla="*/ 2484014 w 4778010"/>
                <a:gd name="connsiteY8" fmla="*/ 0 h 4846926"/>
                <a:gd name="connsiteX0" fmla="*/ 2484014 w 4782503"/>
                <a:gd name="connsiteY0" fmla="*/ 0 h 4846926"/>
                <a:gd name="connsiteX1" fmla="*/ 3890904 w 4782503"/>
                <a:gd name="connsiteY1" fmla="*/ 437433 h 4846926"/>
                <a:gd name="connsiteX2" fmla="*/ 4759172 w 4782503"/>
                <a:gd name="connsiteY2" fmla="*/ 1773180 h 4846926"/>
                <a:gd name="connsiteX3" fmla="*/ 4450482 w 4782503"/>
                <a:gd name="connsiteY3" fmla="*/ 3688481 h 4846926"/>
                <a:gd name="connsiteX4" fmla="*/ 3343914 w 4782503"/>
                <a:gd name="connsiteY4" fmla="*/ 4712128 h 4846926"/>
                <a:gd name="connsiteX5" fmla="*/ 1113673 w 4782503"/>
                <a:gd name="connsiteY5" fmla="*/ 4467947 h 4846926"/>
                <a:gd name="connsiteX6" fmla="*/ 39717 w 4782503"/>
                <a:gd name="connsiteY6" fmla="*/ 3101178 h 4846926"/>
                <a:gd name="connsiteX7" fmla="*/ 506449 w 4782503"/>
                <a:gd name="connsiteY7" fmla="*/ 740383 h 4846926"/>
                <a:gd name="connsiteX8" fmla="*/ 2484014 w 4782503"/>
                <a:gd name="connsiteY8" fmla="*/ 0 h 4846926"/>
                <a:gd name="connsiteX0" fmla="*/ 2484014 w 4784889"/>
                <a:gd name="connsiteY0" fmla="*/ 0 h 4846926"/>
                <a:gd name="connsiteX1" fmla="*/ 3890904 w 4784889"/>
                <a:gd name="connsiteY1" fmla="*/ 437433 h 4846926"/>
                <a:gd name="connsiteX2" fmla="*/ 4759172 w 4784889"/>
                <a:gd name="connsiteY2" fmla="*/ 1773180 h 4846926"/>
                <a:gd name="connsiteX3" fmla="*/ 4474294 w 4784889"/>
                <a:gd name="connsiteY3" fmla="*/ 3676361 h 4846926"/>
                <a:gd name="connsiteX4" fmla="*/ 3343914 w 4784889"/>
                <a:gd name="connsiteY4" fmla="*/ 4712128 h 4846926"/>
                <a:gd name="connsiteX5" fmla="*/ 1113673 w 4784889"/>
                <a:gd name="connsiteY5" fmla="*/ 4467947 h 4846926"/>
                <a:gd name="connsiteX6" fmla="*/ 39717 w 4784889"/>
                <a:gd name="connsiteY6" fmla="*/ 3101178 h 4846926"/>
                <a:gd name="connsiteX7" fmla="*/ 506449 w 4784889"/>
                <a:gd name="connsiteY7" fmla="*/ 740383 h 4846926"/>
                <a:gd name="connsiteX8" fmla="*/ 2484014 w 4784889"/>
                <a:gd name="connsiteY8" fmla="*/ 0 h 4846926"/>
                <a:gd name="connsiteX0" fmla="*/ 2484014 w 4784889"/>
                <a:gd name="connsiteY0" fmla="*/ 0 h 4860980"/>
                <a:gd name="connsiteX1" fmla="*/ 3890904 w 4784889"/>
                <a:gd name="connsiteY1" fmla="*/ 437433 h 4860980"/>
                <a:gd name="connsiteX2" fmla="*/ 4759172 w 4784889"/>
                <a:gd name="connsiteY2" fmla="*/ 1773180 h 4860980"/>
                <a:gd name="connsiteX3" fmla="*/ 4474294 w 4784889"/>
                <a:gd name="connsiteY3" fmla="*/ 3676361 h 4860980"/>
                <a:gd name="connsiteX4" fmla="*/ 3343914 w 4784889"/>
                <a:gd name="connsiteY4" fmla="*/ 4712128 h 4860980"/>
                <a:gd name="connsiteX5" fmla="*/ 1097799 w 4784889"/>
                <a:gd name="connsiteY5" fmla="*/ 4524510 h 4860980"/>
                <a:gd name="connsiteX6" fmla="*/ 39717 w 4784889"/>
                <a:gd name="connsiteY6" fmla="*/ 3101178 h 4860980"/>
                <a:gd name="connsiteX7" fmla="*/ 506449 w 4784889"/>
                <a:gd name="connsiteY7" fmla="*/ 740383 h 4860980"/>
                <a:gd name="connsiteX8" fmla="*/ 2484014 w 4784889"/>
                <a:gd name="connsiteY8" fmla="*/ 0 h 4860980"/>
                <a:gd name="connsiteX0" fmla="*/ 2484014 w 4783308"/>
                <a:gd name="connsiteY0" fmla="*/ 0 h 4860981"/>
                <a:gd name="connsiteX1" fmla="*/ 3890904 w 4783308"/>
                <a:gd name="connsiteY1" fmla="*/ 437433 h 4860981"/>
                <a:gd name="connsiteX2" fmla="*/ 4759172 w 4783308"/>
                <a:gd name="connsiteY2" fmla="*/ 1773180 h 4860981"/>
                <a:gd name="connsiteX3" fmla="*/ 4474294 w 4783308"/>
                <a:gd name="connsiteY3" fmla="*/ 3676361 h 4860981"/>
                <a:gd name="connsiteX4" fmla="*/ 3443129 w 4783308"/>
                <a:gd name="connsiteY4" fmla="*/ 4712129 h 4860981"/>
                <a:gd name="connsiteX5" fmla="*/ 1097799 w 4783308"/>
                <a:gd name="connsiteY5" fmla="*/ 4524510 h 4860981"/>
                <a:gd name="connsiteX6" fmla="*/ 39717 w 4783308"/>
                <a:gd name="connsiteY6" fmla="*/ 3101178 h 4860981"/>
                <a:gd name="connsiteX7" fmla="*/ 506449 w 4783308"/>
                <a:gd name="connsiteY7" fmla="*/ 740383 h 4860981"/>
                <a:gd name="connsiteX8" fmla="*/ 2484014 w 4783308"/>
                <a:gd name="connsiteY8" fmla="*/ 0 h 4860981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532073 w 4784141"/>
                <a:gd name="connsiteY0" fmla="*/ 0 h 4773425"/>
                <a:gd name="connsiteX1" fmla="*/ 3891737 w 4784141"/>
                <a:gd name="connsiteY1" fmla="*/ 389356 h 4773425"/>
                <a:gd name="connsiteX2" fmla="*/ 4760005 w 4784141"/>
                <a:gd name="connsiteY2" fmla="*/ 1725103 h 4773425"/>
                <a:gd name="connsiteX3" fmla="*/ 4475127 w 4784141"/>
                <a:gd name="connsiteY3" fmla="*/ 3628284 h 4773425"/>
                <a:gd name="connsiteX4" fmla="*/ 3443962 w 4784141"/>
                <a:gd name="connsiteY4" fmla="*/ 4664052 h 4773425"/>
                <a:gd name="connsiteX5" fmla="*/ 1098632 w 4784141"/>
                <a:gd name="connsiteY5" fmla="*/ 4476433 h 4773425"/>
                <a:gd name="connsiteX6" fmla="*/ 40550 w 4784141"/>
                <a:gd name="connsiteY6" fmla="*/ 3053101 h 4773425"/>
                <a:gd name="connsiteX7" fmla="*/ 507282 w 4784141"/>
                <a:gd name="connsiteY7" fmla="*/ 692306 h 4773425"/>
                <a:gd name="connsiteX8" fmla="*/ 2532073 w 4784141"/>
                <a:gd name="connsiteY8" fmla="*/ 0 h 4773425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58783 w 4784614"/>
                <a:gd name="connsiteY0" fmla="*/ 525 h 4757924"/>
                <a:gd name="connsiteX1" fmla="*/ 3892210 w 4784614"/>
                <a:gd name="connsiteY1" fmla="*/ 373855 h 4757924"/>
                <a:gd name="connsiteX2" fmla="*/ 4760478 w 4784614"/>
                <a:gd name="connsiteY2" fmla="*/ 1709602 h 4757924"/>
                <a:gd name="connsiteX3" fmla="*/ 4475600 w 4784614"/>
                <a:gd name="connsiteY3" fmla="*/ 3612783 h 4757924"/>
                <a:gd name="connsiteX4" fmla="*/ 3444435 w 4784614"/>
                <a:gd name="connsiteY4" fmla="*/ 4648551 h 4757924"/>
                <a:gd name="connsiteX5" fmla="*/ 1099105 w 4784614"/>
                <a:gd name="connsiteY5" fmla="*/ 4460932 h 4757924"/>
                <a:gd name="connsiteX6" fmla="*/ 41023 w 4784614"/>
                <a:gd name="connsiteY6" fmla="*/ 3037600 h 4757924"/>
                <a:gd name="connsiteX7" fmla="*/ 507755 w 4784614"/>
                <a:gd name="connsiteY7" fmla="*/ 676805 h 4757924"/>
                <a:gd name="connsiteX8" fmla="*/ 2558783 w 4784614"/>
                <a:gd name="connsiteY8" fmla="*/ 525 h 4757924"/>
                <a:gd name="connsiteX0" fmla="*/ 2558783 w 4784614"/>
                <a:gd name="connsiteY0" fmla="*/ 408 h 4757807"/>
                <a:gd name="connsiteX1" fmla="*/ 3907953 w 4784614"/>
                <a:gd name="connsiteY1" fmla="*/ 443183 h 4757807"/>
                <a:gd name="connsiteX2" fmla="*/ 4760478 w 4784614"/>
                <a:gd name="connsiteY2" fmla="*/ 1709485 h 4757807"/>
                <a:gd name="connsiteX3" fmla="*/ 4475600 w 4784614"/>
                <a:gd name="connsiteY3" fmla="*/ 3612666 h 4757807"/>
                <a:gd name="connsiteX4" fmla="*/ 3444435 w 4784614"/>
                <a:gd name="connsiteY4" fmla="*/ 4648434 h 4757807"/>
                <a:gd name="connsiteX5" fmla="*/ 1099105 w 4784614"/>
                <a:gd name="connsiteY5" fmla="*/ 4460815 h 4757807"/>
                <a:gd name="connsiteX6" fmla="*/ 41023 w 4784614"/>
                <a:gd name="connsiteY6" fmla="*/ 3037483 h 4757807"/>
                <a:gd name="connsiteX7" fmla="*/ 507755 w 4784614"/>
                <a:gd name="connsiteY7" fmla="*/ 676688 h 4757807"/>
                <a:gd name="connsiteX8" fmla="*/ 2558783 w 4784614"/>
                <a:gd name="connsiteY8" fmla="*/ 408 h 4757807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90 h 4954518"/>
                <a:gd name="connsiteX1" fmla="*/ 3910127 w 4786788"/>
                <a:gd name="connsiteY1" fmla="*/ 639894 h 4954518"/>
                <a:gd name="connsiteX2" fmla="*/ 4762652 w 4786788"/>
                <a:gd name="connsiteY2" fmla="*/ 1906196 h 4954518"/>
                <a:gd name="connsiteX3" fmla="*/ 4477774 w 4786788"/>
                <a:gd name="connsiteY3" fmla="*/ 3809377 h 4954518"/>
                <a:gd name="connsiteX4" fmla="*/ 3446609 w 4786788"/>
                <a:gd name="connsiteY4" fmla="*/ 4845145 h 4954518"/>
                <a:gd name="connsiteX5" fmla="*/ 1101279 w 4786788"/>
                <a:gd name="connsiteY5" fmla="*/ 4657526 h 4954518"/>
                <a:gd name="connsiteX6" fmla="*/ 43197 w 4786788"/>
                <a:gd name="connsiteY6" fmla="*/ 3234194 h 4954518"/>
                <a:gd name="connsiteX7" fmla="*/ 509929 w 4786788"/>
                <a:gd name="connsiteY7" fmla="*/ 873399 h 4954518"/>
                <a:gd name="connsiteX8" fmla="*/ 2675744 w 4786788"/>
                <a:gd name="connsiteY8" fmla="*/ 290 h 4954518"/>
                <a:gd name="connsiteX0" fmla="*/ 2675744 w 4786788"/>
                <a:gd name="connsiteY0" fmla="*/ 326 h 4954554"/>
                <a:gd name="connsiteX1" fmla="*/ 3990884 w 4786788"/>
                <a:gd name="connsiteY1" fmla="*/ 591130 h 4954554"/>
                <a:gd name="connsiteX2" fmla="*/ 4762652 w 4786788"/>
                <a:gd name="connsiteY2" fmla="*/ 1906232 h 4954554"/>
                <a:gd name="connsiteX3" fmla="*/ 4477774 w 4786788"/>
                <a:gd name="connsiteY3" fmla="*/ 3809413 h 4954554"/>
                <a:gd name="connsiteX4" fmla="*/ 3446609 w 4786788"/>
                <a:gd name="connsiteY4" fmla="*/ 4845181 h 4954554"/>
                <a:gd name="connsiteX5" fmla="*/ 1101279 w 4786788"/>
                <a:gd name="connsiteY5" fmla="*/ 4657562 h 4954554"/>
                <a:gd name="connsiteX6" fmla="*/ 43197 w 4786788"/>
                <a:gd name="connsiteY6" fmla="*/ 3234230 h 4954554"/>
                <a:gd name="connsiteX7" fmla="*/ 509929 w 4786788"/>
                <a:gd name="connsiteY7" fmla="*/ 873435 h 4954554"/>
                <a:gd name="connsiteX8" fmla="*/ 2675744 w 4786788"/>
                <a:gd name="connsiteY8" fmla="*/ 326 h 4954554"/>
                <a:gd name="connsiteX0" fmla="*/ 2662196 w 4773240"/>
                <a:gd name="connsiteY0" fmla="*/ 326 h 4954554"/>
                <a:gd name="connsiteX1" fmla="*/ 3977336 w 4773240"/>
                <a:gd name="connsiteY1" fmla="*/ 591130 h 4954554"/>
                <a:gd name="connsiteX2" fmla="*/ 4749104 w 4773240"/>
                <a:gd name="connsiteY2" fmla="*/ 1906232 h 4954554"/>
                <a:gd name="connsiteX3" fmla="*/ 4464226 w 4773240"/>
                <a:gd name="connsiteY3" fmla="*/ 3809413 h 4954554"/>
                <a:gd name="connsiteX4" fmla="*/ 3433061 w 4773240"/>
                <a:gd name="connsiteY4" fmla="*/ 4845181 h 4954554"/>
                <a:gd name="connsiteX5" fmla="*/ 1087731 w 4773240"/>
                <a:gd name="connsiteY5" fmla="*/ 4657562 h 4954554"/>
                <a:gd name="connsiteX6" fmla="*/ 29649 w 4773240"/>
                <a:gd name="connsiteY6" fmla="*/ 3234230 h 4954554"/>
                <a:gd name="connsiteX7" fmla="*/ 640977 w 4773240"/>
                <a:gd name="connsiteY7" fmla="*/ 730117 h 4954554"/>
                <a:gd name="connsiteX8" fmla="*/ 2662196 w 4773240"/>
                <a:gd name="connsiteY8" fmla="*/ 326 h 4954554"/>
                <a:gd name="connsiteX0" fmla="*/ 2664762 w 4775806"/>
                <a:gd name="connsiteY0" fmla="*/ 326 h 4954554"/>
                <a:gd name="connsiteX1" fmla="*/ 3979902 w 4775806"/>
                <a:gd name="connsiteY1" fmla="*/ 591130 h 4954554"/>
                <a:gd name="connsiteX2" fmla="*/ 4751670 w 4775806"/>
                <a:gd name="connsiteY2" fmla="*/ 1906232 h 4954554"/>
                <a:gd name="connsiteX3" fmla="*/ 4466792 w 4775806"/>
                <a:gd name="connsiteY3" fmla="*/ 3809413 h 4954554"/>
                <a:gd name="connsiteX4" fmla="*/ 3435627 w 4775806"/>
                <a:gd name="connsiteY4" fmla="*/ 4845181 h 4954554"/>
                <a:gd name="connsiteX5" fmla="*/ 1090297 w 4775806"/>
                <a:gd name="connsiteY5" fmla="*/ 4657562 h 4954554"/>
                <a:gd name="connsiteX6" fmla="*/ 32215 w 4775806"/>
                <a:gd name="connsiteY6" fmla="*/ 3234230 h 4954554"/>
                <a:gd name="connsiteX7" fmla="*/ 607899 w 4775806"/>
                <a:gd name="connsiteY7" fmla="*/ 806182 h 4954554"/>
                <a:gd name="connsiteX8" fmla="*/ 2664762 w 4775806"/>
                <a:gd name="connsiteY8" fmla="*/ 326 h 4954554"/>
                <a:gd name="connsiteX0" fmla="*/ 2673549 w 4784593"/>
                <a:gd name="connsiteY0" fmla="*/ 326 h 4954554"/>
                <a:gd name="connsiteX1" fmla="*/ 3988689 w 4784593"/>
                <a:gd name="connsiteY1" fmla="*/ 591130 h 4954554"/>
                <a:gd name="connsiteX2" fmla="*/ 4760457 w 4784593"/>
                <a:gd name="connsiteY2" fmla="*/ 1906232 h 4954554"/>
                <a:gd name="connsiteX3" fmla="*/ 4475579 w 4784593"/>
                <a:gd name="connsiteY3" fmla="*/ 3809413 h 4954554"/>
                <a:gd name="connsiteX4" fmla="*/ 3444414 w 4784593"/>
                <a:gd name="connsiteY4" fmla="*/ 4845181 h 4954554"/>
                <a:gd name="connsiteX5" fmla="*/ 1099084 w 4784593"/>
                <a:gd name="connsiteY5" fmla="*/ 4657562 h 4954554"/>
                <a:gd name="connsiteX6" fmla="*/ 41002 w 4784593"/>
                <a:gd name="connsiteY6" fmla="*/ 3234230 h 4954554"/>
                <a:gd name="connsiteX7" fmla="*/ 616686 w 4784593"/>
                <a:gd name="connsiteY7" fmla="*/ 806182 h 4954554"/>
                <a:gd name="connsiteX8" fmla="*/ 2673549 w 4784593"/>
                <a:gd name="connsiteY8" fmla="*/ 326 h 4954554"/>
                <a:gd name="connsiteX0" fmla="*/ 2649000 w 4760044"/>
                <a:gd name="connsiteY0" fmla="*/ 326 h 4964273"/>
                <a:gd name="connsiteX1" fmla="*/ 3964140 w 4760044"/>
                <a:gd name="connsiteY1" fmla="*/ 591130 h 4964273"/>
                <a:gd name="connsiteX2" fmla="*/ 4735908 w 4760044"/>
                <a:gd name="connsiteY2" fmla="*/ 1906232 h 4964273"/>
                <a:gd name="connsiteX3" fmla="*/ 4451030 w 4760044"/>
                <a:gd name="connsiteY3" fmla="*/ 3809413 h 4964273"/>
                <a:gd name="connsiteX4" fmla="*/ 3419865 w 4760044"/>
                <a:gd name="connsiteY4" fmla="*/ 4845181 h 4964273"/>
                <a:gd name="connsiteX5" fmla="*/ 1074535 w 4760044"/>
                <a:gd name="connsiteY5" fmla="*/ 4657562 h 4964273"/>
                <a:gd name="connsiteX6" fmla="*/ 33359 w 4760044"/>
                <a:gd name="connsiteY6" fmla="*/ 2995991 h 4964273"/>
                <a:gd name="connsiteX7" fmla="*/ 592137 w 4760044"/>
                <a:gd name="connsiteY7" fmla="*/ 806182 h 4964273"/>
                <a:gd name="connsiteX8" fmla="*/ 2649000 w 4760044"/>
                <a:gd name="connsiteY8" fmla="*/ 326 h 4964273"/>
                <a:gd name="connsiteX0" fmla="*/ 2649000 w 4849482"/>
                <a:gd name="connsiteY0" fmla="*/ 2 h 4963949"/>
                <a:gd name="connsiteX1" fmla="*/ 4735908 w 4849482"/>
                <a:gd name="connsiteY1" fmla="*/ 1905908 h 4963949"/>
                <a:gd name="connsiteX2" fmla="*/ 4451030 w 4849482"/>
                <a:gd name="connsiteY2" fmla="*/ 3809089 h 4963949"/>
                <a:gd name="connsiteX3" fmla="*/ 3419865 w 4849482"/>
                <a:gd name="connsiteY3" fmla="*/ 4844857 h 4963949"/>
                <a:gd name="connsiteX4" fmla="*/ 1074535 w 4849482"/>
                <a:gd name="connsiteY4" fmla="*/ 4657238 h 4963949"/>
                <a:gd name="connsiteX5" fmla="*/ 33359 w 4849482"/>
                <a:gd name="connsiteY5" fmla="*/ 2995667 h 4963949"/>
                <a:gd name="connsiteX6" fmla="*/ 592137 w 4849482"/>
                <a:gd name="connsiteY6" fmla="*/ 805858 h 4963949"/>
                <a:gd name="connsiteX7" fmla="*/ 2649000 w 4849482"/>
                <a:gd name="connsiteY7" fmla="*/ 2 h 4963949"/>
                <a:gd name="connsiteX0" fmla="*/ 2649000 w 4942023"/>
                <a:gd name="connsiteY0" fmla="*/ 2 h 4678955"/>
                <a:gd name="connsiteX1" fmla="*/ 4735908 w 4942023"/>
                <a:gd name="connsiteY1" fmla="*/ 1905908 h 4678955"/>
                <a:gd name="connsiteX2" fmla="*/ 4451030 w 4942023"/>
                <a:gd name="connsiteY2" fmla="*/ 3809089 h 4678955"/>
                <a:gd name="connsiteX3" fmla="*/ 1074535 w 4942023"/>
                <a:gd name="connsiteY3" fmla="*/ 4657238 h 4678955"/>
                <a:gd name="connsiteX4" fmla="*/ 33359 w 4942023"/>
                <a:gd name="connsiteY4" fmla="*/ 2995667 h 4678955"/>
                <a:gd name="connsiteX5" fmla="*/ 592137 w 4942023"/>
                <a:gd name="connsiteY5" fmla="*/ 805858 h 4678955"/>
                <a:gd name="connsiteX6" fmla="*/ 2649000 w 4942023"/>
                <a:gd name="connsiteY6" fmla="*/ 2 h 4678955"/>
                <a:gd name="connsiteX0" fmla="*/ 2649000 w 4806392"/>
                <a:gd name="connsiteY0" fmla="*/ 2 h 4842789"/>
                <a:gd name="connsiteX1" fmla="*/ 4735908 w 4806392"/>
                <a:gd name="connsiteY1" fmla="*/ 1905908 h 4842789"/>
                <a:gd name="connsiteX2" fmla="*/ 3706624 w 4806392"/>
                <a:gd name="connsiteY2" fmla="*/ 4493428 h 4842789"/>
                <a:gd name="connsiteX3" fmla="*/ 1074535 w 4806392"/>
                <a:gd name="connsiteY3" fmla="*/ 4657238 h 4842789"/>
                <a:gd name="connsiteX4" fmla="*/ 33359 w 4806392"/>
                <a:gd name="connsiteY4" fmla="*/ 2995667 h 4842789"/>
                <a:gd name="connsiteX5" fmla="*/ 592137 w 4806392"/>
                <a:gd name="connsiteY5" fmla="*/ 805858 h 4842789"/>
                <a:gd name="connsiteX6" fmla="*/ 2649000 w 4806392"/>
                <a:gd name="connsiteY6" fmla="*/ 2 h 4842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6392" h="4842789">
                  <a:moveTo>
                    <a:pt x="2649000" y="2"/>
                  </a:moveTo>
                  <a:cubicBezTo>
                    <a:pt x="3339628" y="183344"/>
                    <a:pt x="4435570" y="1271060"/>
                    <a:pt x="4735908" y="1905908"/>
                  </a:cubicBezTo>
                  <a:cubicBezTo>
                    <a:pt x="5036246" y="2540756"/>
                    <a:pt x="4316853" y="4034873"/>
                    <a:pt x="3706624" y="4493428"/>
                  </a:cubicBezTo>
                  <a:cubicBezTo>
                    <a:pt x="3096395" y="4951983"/>
                    <a:pt x="1686746" y="4906865"/>
                    <a:pt x="1074535" y="4657238"/>
                  </a:cubicBezTo>
                  <a:cubicBezTo>
                    <a:pt x="462324" y="4407611"/>
                    <a:pt x="145196" y="3624902"/>
                    <a:pt x="33359" y="2995667"/>
                  </a:cubicBezTo>
                  <a:cubicBezTo>
                    <a:pt x="-94426" y="2318585"/>
                    <a:pt x="156197" y="1305135"/>
                    <a:pt x="592137" y="805858"/>
                  </a:cubicBezTo>
                  <a:cubicBezTo>
                    <a:pt x="1028077" y="306581"/>
                    <a:pt x="1996327" y="30750"/>
                    <a:pt x="2649000" y="2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D985B52-4EDF-48D5-D47E-F9B38F2A1C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29076">
              <a:off x="962723" y="6319494"/>
              <a:ext cx="1307564" cy="558574"/>
            </a:xfrm>
            <a:custGeom>
              <a:avLst/>
              <a:gdLst>
                <a:gd name="connsiteX0" fmla="*/ 1307564 w 1307564"/>
                <a:gd name="connsiteY0" fmla="*/ 360848 h 558574"/>
                <a:gd name="connsiteX1" fmla="*/ 1264610 w 1307564"/>
                <a:gd name="connsiteY1" fmla="*/ 558387 h 558574"/>
                <a:gd name="connsiteX2" fmla="*/ 496925 w 1307564"/>
                <a:gd name="connsiteY2" fmla="*/ 469382 h 558574"/>
                <a:gd name="connsiteX3" fmla="*/ 472802 w 1307564"/>
                <a:gd name="connsiteY3" fmla="*/ 464872 h 558574"/>
                <a:gd name="connsiteX4" fmla="*/ 0 w 1307564"/>
                <a:gd name="connsiteY4" fmla="*/ 0 h 558574"/>
                <a:gd name="connsiteX5" fmla="*/ 152076 w 1307564"/>
                <a:gd name="connsiteY5" fmla="*/ 41404 h 558574"/>
                <a:gd name="connsiteX6" fmla="*/ 1307564 w 1307564"/>
                <a:gd name="connsiteY6" fmla="*/ 360848 h 55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7564" h="558574">
                  <a:moveTo>
                    <a:pt x="1307564" y="360848"/>
                  </a:moveTo>
                  <a:cubicBezTo>
                    <a:pt x="1303188" y="403876"/>
                    <a:pt x="1279827" y="564823"/>
                    <a:pt x="1264610" y="558387"/>
                  </a:cubicBezTo>
                  <a:cubicBezTo>
                    <a:pt x="1237694" y="559849"/>
                    <a:pt x="802592" y="520038"/>
                    <a:pt x="496925" y="469382"/>
                  </a:cubicBezTo>
                  <a:lnTo>
                    <a:pt x="472802" y="464872"/>
                  </a:lnTo>
                  <a:lnTo>
                    <a:pt x="0" y="0"/>
                  </a:lnTo>
                  <a:lnTo>
                    <a:pt x="152076" y="41404"/>
                  </a:lnTo>
                  <a:cubicBezTo>
                    <a:pt x="614511" y="166095"/>
                    <a:pt x="1270124" y="336305"/>
                    <a:pt x="1307564" y="360848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DFB3DD7-EE05-3397-7AB2-0974D469A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29076">
              <a:off x="962723" y="6319494"/>
              <a:ext cx="1307564" cy="558574"/>
            </a:xfrm>
            <a:custGeom>
              <a:avLst/>
              <a:gdLst>
                <a:gd name="connsiteX0" fmla="*/ 1307564 w 1307564"/>
                <a:gd name="connsiteY0" fmla="*/ 360848 h 558574"/>
                <a:gd name="connsiteX1" fmla="*/ 1264610 w 1307564"/>
                <a:gd name="connsiteY1" fmla="*/ 558387 h 558574"/>
                <a:gd name="connsiteX2" fmla="*/ 496925 w 1307564"/>
                <a:gd name="connsiteY2" fmla="*/ 469382 h 558574"/>
                <a:gd name="connsiteX3" fmla="*/ 472802 w 1307564"/>
                <a:gd name="connsiteY3" fmla="*/ 464872 h 558574"/>
                <a:gd name="connsiteX4" fmla="*/ 0 w 1307564"/>
                <a:gd name="connsiteY4" fmla="*/ 0 h 558574"/>
                <a:gd name="connsiteX5" fmla="*/ 152076 w 1307564"/>
                <a:gd name="connsiteY5" fmla="*/ 41404 h 558574"/>
                <a:gd name="connsiteX6" fmla="*/ 1307564 w 1307564"/>
                <a:gd name="connsiteY6" fmla="*/ 360848 h 55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7564" h="558574">
                  <a:moveTo>
                    <a:pt x="1307564" y="360848"/>
                  </a:moveTo>
                  <a:cubicBezTo>
                    <a:pt x="1303188" y="403876"/>
                    <a:pt x="1279827" y="564823"/>
                    <a:pt x="1264610" y="558387"/>
                  </a:cubicBezTo>
                  <a:cubicBezTo>
                    <a:pt x="1237694" y="559849"/>
                    <a:pt x="802592" y="520038"/>
                    <a:pt x="496925" y="469382"/>
                  </a:cubicBezTo>
                  <a:lnTo>
                    <a:pt x="472802" y="464872"/>
                  </a:lnTo>
                  <a:lnTo>
                    <a:pt x="0" y="0"/>
                  </a:lnTo>
                  <a:lnTo>
                    <a:pt x="152076" y="41404"/>
                  </a:lnTo>
                  <a:cubicBezTo>
                    <a:pt x="614511" y="166095"/>
                    <a:pt x="1270124" y="336305"/>
                    <a:pt x="1307564" y="360848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E859F5-3E53-24D1-D141-628C029B79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938007" flipV="1">
              <a:off x="-570599" y="5091873"/>
              <a:ext cx="1904974" cy="884345"/>
            </a:xfrm>
            <a:custGeom>
              <a:avLst/>
              <a:gdLst>
                <a:gd name="connsiteX0" fmla="*/ 0 w 1904974"/>
                <a:gd name="connsiteY0" fmla="*/ 421557 h 884345"/>
                <a:gd name="connsiteX1" fmla="*/ 416370 w 1904974"/>
                <a:gd name="connsiteY1" fmla="*/ 530740 h 884345"/>
                <a:gd name="connsiteX2" fmla="*/ 1800731 w 1904974"/>
                <a:gd name="connsiteY2" fmla="*/ 866036 h 884345"/>
                <a:gd name="connsiteX3" fmla="*/ 1904485 w 1904974"/>
                <a:gd name="connsiteY3" fmla="*/ 880134 h 884345"/>
                <a:gd name="connsiteX4" fmla="*/ 1894966 w 1904974"/>
                <a:gd name="connsiteY4" fmla="*/ 779469 h 884345"/>
                <a:gd name="connsiteX5" fmla="*/ 1761844 w 1904974"/>
                <a:gd name="connsiteY5" fmla="*/ 402374 h 884345"/>
                <a:gd name="connsiteX6" fmla="*/ 1377785 w 1904974"/>
                <a:gd name="connsiteY6" fmla="*/ 3317 h 884345"/>
                <a:gd name="connsiteX7" fmla="*/ 1372668 w 1904974"/>
                <a:gd name="connsiteY7" fmla="*/ 0 h 884345"/>
                <a:gd name="connsiteX8" fmla="*/ 337869 w 1904974"/>
                <a:gd name="connsiteY8" fmla="*/ 139908 h 884345"/>
                <a:gd name="connsiteX9" fmla="*/ 188081 w 1904974"/>
                <a:gd name="connsiteY9" fmla="*/ 203651 h 884345"/>
                <a:gd name="connsiteX10" fmla="*/ 125663 w 1904974"/>
                <a:gd name="connsiteY10" fmla="*/ 268413 h 884345"/>
                <a:gd name="connsiteX11" fmla="*/ 0 w 1904974"/>
                <a:gd name="connsiteY11" fmla="*/ 421557 h 88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4974" h="884345">
                  <a:moveTo>
                    <a:pt x="0" y="421557"/>
                  </a:moveTo>
                  <a:cubicBezTo>
                    <a:pt x="3634" y="427260"/>
                    <a:pt x="235761" y="473169"/>
                    <a:pt x="416370" y="530740"/>
                  </a:cubicBezTo>
                  <a:lnTo>
                    <a:pt x="1800731" y="866036"/>
                  </a:lnTo>
                  <a:cubicBezTo>
                    <a:pt x="1847450" y="875071"/>
                    <a:pt x="1894389" y="892323"/>
                    <a:pt x="1904485" y="880134"/>
                  </a:cubicBezTo>
                  <a:cubicBezTo>
                    <a:pt x="1907165" y="859490"/>
                    <a:pt x="1898113" y="808332"/>
                    <a:pt x="1894966" y="779469"/>
                  </a:cubicBezTo>
                  <a:cubicBezTo>
                    <a:pt x="1878988" y="675447"/>
                    <a:pt x="1847255" y="520751"/>
                    <a:pt x="1761844" y="402374"/>
                  </a:cubicBezTo>
                  <a:cubicBezTo>
                    <a:pt x="1676433" y="283997"/>
                    <a:pt x="1531056" y="114087"/>
                    <a:pt x="1377785" y="3317"/>
                  </a:cubicBezTo>
                  <a:lnTo>
                    <a:pt x="1372668" y="0"/>
                  </a:lnTo>
                  <a:lnTo>
                    <a:pt x="337869" y="139908"/>
                  </a:lnTo>
                  <a:lnTo>
                    <a:pt x="188081" y="203651"/>
                  </a:lnTo>
                  <a:lnTo>
                    <a:pt x="125663" y="268413"/>
                  </a:lnTo>
                  <a:cubicBezTo>
                    <a:pt x="56438" y="343137"/>
                    <a:pt x="7361" y="404648"/>
                    <a:pt x="0" y="421557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E19958B-8991-2DE4-0301-6ADCA0C20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938007" flipV="1">
              <a:off x="-570599" y="5091873"/>
              <a:ext cx="1904974" cy="884345"/>
            </a:xfrm>
            <a:custGeom>
              <a:avLst/>
              <a:gdLst>
                <a:gd name="connsiteX0" fmla="*/ 0 w 1904974"/>
                <a:gd name="connsiteY0" fmla="*/ 421557 h 884345"/>
                <a:gd name="connsiteX1" fmla="*/ 416370 w 1904974"/>
                <a:gd name="connsiteY1" fmla="*/ 530740 h 884345"/>
                <a:gd name="connsiteX2" fmla="*/ 1800731 w 1904974"/>
                <a:gd name="connsiteY2" fmla="*/ 866036 h 884345"/>
                <a:gd name="connsiteX3" fmla="*/ 1904485 w 1904974"/>
                <a:gd name="connsiteY3" fmla="*/ 880134 h 884345"/>
                <a:gd name="connsiteX4" fmla="*/ 1894966 w 1904974"/>
                <a:gd name="connsiteY4" fmla="*/ 779469 h 884345"/>
                <a:gd name="connsiteX5" fmla="*/ 1761844 w 1904974"/>
                <a:gd name="connsiteY5" fmla="*/ 402374 h 884345"/>
                <a:gd name="connsiteX6" fmla="*/ 1377785 w 1904974"/>
                <a:gd name="connsiteY6" fmla="*/ 3317 h 884345"/>
                <a:gd name="connsiteX7" fmla="*/ 1372668 w 1904974"/>
                <a:gd name="connsiteY7" fmla="*/ 0 h 884345"/>
                <a:gd name="connsiteX8" fmla="*/ 337869 w 1904974"/>
                <a:gd name="connsiteY8" fmla="*/ 139908 h 884345"/>
                <a:gd name="connsiteX9" fmla="*/ 188081 w 1904974"/>
                <a:gd name="connsiteY9" fmla="*/ 203651 h 884345"/>
                <a:gd name="connsiteX10" fmla="*/ 125663 w 1904974"/>
                <a:gd name="connsiteY10" fmla="*/ 268413 h 884345"/>
                <a:gd name="connsiteX11" fmla="*/ 0 w 1904974"/>
                <a:gd name="connsiteY11" fmla="*/ 421557 h 88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4974" h="884345">
                  <a:moveTo>
                    <a:pt x="0" y="421557"/>
                  </a:moveTo>
                  <a:cubicBezTo>
                    <a:pt x="3634" y="427260"/>
                    <a:pt x="235761" y="473169"/>
                    <a:pt x="416370" y="530740"/>
                  </a:cubicBezTo>
                  <a:lnTo>
                    <a:pt x="1800731" y="866036"/>
                  </a:lnTo>
                  <a:cubicBezTo>
                    <a:pt x="1847450" y="875071"/>
                    <a:pt x="1894389" y="892323"/>
                    <a:pt x="1904485" y="880134"/>
                  </a:cubicBezTo>
                  <a:cubicBezTo>
                    <a:pt x="1907165" y="859490"/>
                    <a:pt x="1898113" y="808332"/>
                    <a:pt x="1894966" y="779469"/>
                  </a:cubicBezTo>
                  <a:cubicBezTo>
                    <a:pt x="1878988" y="675447"/>
                    <a:pt x="1847255" y="520751"/>
                    <a:pt x="1761844" y="402374"/>
                  </a:cubicBezTo>
                  <a:cubicBezTo>
                    <a:pt x="1676433" y="283997"/>
                    <a:pt x="1531056" y="114087"/>
                    <a:pt x="1377785" y="3317"/>
                  </a:cubicBezTo>
                  <a:lnTo>
                    <a:pt x="1372668" y="0"/>
                  </a:lnTo>
                  <a:lnTo>
                    <a:pt x="337869" y="139908"/>
                  </a:lnTo>
                  <a:lnTo>
                    <a:pt x="188081" y="203651"/>
                  </a:lnTo>
                  <a:lnTo>
                    <a:pt x="125663" y="268413"/>
                  </a:lnTo>
                  <a:cubicBezTo>
                    <a:pt x="56438" y="343137"/>
                    <a:pt x="7361" y="404648"/>
                    <a:pt x="0" y="421557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4365BF5-7BA7-C715-9150-E7A5B70879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23" t="31269" r="30270" b="26198"/>
          <a:stretch/>
        </p:blipFill>
        <p:spPr>
          <a:xfrm>
            <a:off x="7474856" y="3771222"/>
            <a:ext cx="4519782" cy="1942776"/>
          </a:xfrm>
          <a:prstGeom prst="rect">
            <a:avLst/>
          </a:prstGeom>
        </p:spPr>
      </p:pic>
      <p:pic>
        <p:nvPicPr>
          <p:cNvPr id="3074" name="Picture 2" descr="Torques and Static Equilibrium">
            <a:extLst>
              <a:ext uri="{FF2B5EF4-FFF2-40B4-BE49-F238E27FC236}">
                <a16:creationId xmlns:a16="http://schemas.microsoft.com/office/drawing/2014/main" id="{943318AC-50B7-42FC-46AC-4FAD08DE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370" y="1480758"/>
            <a:ext cx="3904194" cy="170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 univerzite - UPJS Kosice">
            <a:extLst>
              <a:ext uri="{FF2B5EF4-FFF2-40B4-BE49-F238E27FC236}">
                <a16:creationId xmlns:a16="http://schemas.microsoft.com/office/drawing/2014/main" id="{5BD77AFD-63D1-541B-499A-F70284241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137" y="331971"/>
            <a:ext cx="1128713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738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D9DA8-4475-51CE-B11D-6DA99878F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4" y="226632"/>
            <a:ext cx="10515600" cy="1325563"/>
          </a:xfrm>
        </p:spPr>
        <p:txBody>
          <a:bodyPr>
            <a:normAutofit/>
          </a:bodyPr>
          <a:lstStyle/>
          <a:p>
            <a:r>
              <a:rPr lang="en-SK" sz="3600" dirty="0">
                <a:latin typeface="Abadi" panose="020B0604020104020204" pitchFamily="34" charset="0"/>
              </a:rPr>
              <a:t>Lever and torque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6859C-8A54-8015-EC09-CEF223FC1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4" y="1957737"/>
            <a:ext cx="6705600" cy="4351338"/>
          </a:xfrm>
        </p:spPr>
        <p:txBody>
          <a:bodyPr/>
          <a:lstStyle/>
          <a:p>
            <a:r>
              <a:rPr lang="en-SK" dirty="0">
                <a:latin typeface="Abadi" panose="020B0604020104020204" pitchFamily="34" charset="0"/>
              </a:rPr>
              <a:t>When the newspaper is added, more gravitational and pressure force is added </a:t>
            </a:r>
          </a:p>
          <a:p>
            <a:r>
              <a:rPr lang="en-SK" dirty="0">
                <a:latin typeface="Abadi" panose="020B0604020104020204" pitchFamily="34" charset="0"/>
              </a:rPr>
              <a:t>Gravitational and pressure forces act upon the ruler itself, but those are miniscule compared to the force of falling ball </a:t>
            </a:r>
          </a:p>
          <a:p>
            <a:r>
              <a:rPr lang="en-SK" dirty="0">
                <a:latin typeface="Abadi" panose="020B0604020104020204" pitchFamily="34" charset="0"/>
              </a:rPr>
              <a:t>Doesn’t it work with only similar gravitational force of other object, not newspaper? (e.g. exerted by a candle)</a:t>
            </a:r>
          </a:p>
          <a:p>
            <a:pPr marL="0" indent="0">
              <a:buNone/>
            </a:pPr>
            <a:endParaRPr lang="en-SK" dirty="0"/>
          </a:p>
        </p:txBody>
      </p:sp>
      <p:pic>
        <p:nvPicPr>
          <p:cNvPr id="4" name="394825064_24078861745094884_7028469012736537933_n.mp4">
            <a:hlinkClick r:id="" action="ppaction://media"/>
            <a:extLst>
              <a:ext uri="{FF2B5EF4-FFF2-40B4-BE49-F238E27FC236}">
                <a16:creationId xmlns:a16="http://schemas.microsoft.com/office/drawing/2014/main" id="{78805034-CA43-BE91-9501-096C960E5D5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511" t="32603" r="38657"/>
          <a:stretch/>
        </p:blipFill>
        <p:spPr>
          <a:xfrm>
            <a:off x="7015164" y="2151762"/>
            <a:ext cx="4888845" cy="3220339"/>
          </a:xfrm>
          <a:prstGeom prst="rect">
            <a:avLst/>
          </a:prstGeom>
        </p:spPr>
      </p:pic>
      <p:pic>
        <p:nvPicPr>
          <p:cNvPr id="5" name="Picture 2" descr="O univerzite - UPJS Kosice">
            <a:extLst>
              <a:ext uri="{FF2B5EF4-FFF2-40B4-BE49-F238E27FC236}">
                <a16:creationId xmlns:a16="http://schemas.microsoft.com/office/drawing/2014/main" id="{9071A934-7D55-8B06-F9BC-613C6D10A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387" y="226632"/>
            <a:ext cx="1128713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59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F09CB-2974-1193-CBB7-535B7CA30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72" y="338560"/>
            <a:ext cx="10515600" cy="1325563"/>
          </a:xfrm>
        </p:spPr>
        <p:txBody>
          <a:bodyPr>
            <a:normAutofit/>
          </a:bodyPr>
          <a:lstStyle/>
          <a:p>
            <a:r>
              <a:rPr lang="en-SK" sz="3600" dirty="0">
                <a:latin typeface="Abadi" panose="020B0604020104020204" pitchFamily="34" charset="0"/>
              </a:rPr>
              <a:t>Lever and torque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5288E-9299-7757-43B6-67150FDCD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96" y="1873568"/>
            <a:ext cx="6388608" cy="5413281"/>
          </a:xfrm>
        </p:spPr>
        <p:txBody>
          <a:bodyPr>
            <a:normAutofit fontScale="77500" lnSpcReduction="20000"/>
          </a:bodyPr>
          <a:lstStyle/>
          <a:p>
            <a:r>
              <a:rPr lang="en-SK" sz="3100" dirty="0">
                <a:latin typeface="Abadi" panose="020B0604020104020204" pitchFamily="34" charset="0"/>
              </a:rPr>
              <a:t>When newspaper is laid on the ruler, large pressure force is applied (approx. 750 000 N)</a:t>
            </a:r>
            <a:br>
              <a:rPr lang="en-SK" sz="3100" dirty="0">
                <a:latin typeface="Abadi" panose="020B0604020104020204" pitchFamily="34" charset="0"/>
              </a:rPr>
            </a:br>
            <a:endParaRPr lang="en-SK" sz="3100" dirty="0">
              <a:latin typeface="Abadi" panose="020B0604020104020204" pitchFamily="34" charset="0"/>
            </a:endParaRPr>
          </a:p>
          <a:p>
            <a:r>
              <a:rPr lang="en-SK" sz="3100" dirty="0">
                <a:latin typeface="Abadi" panose="020B0604020104020204" pitchFamily="34" charset="0"/>
              </a:rPr>
              <a:t>This force presses the ruler on the table and prevent it from spinning – only the protruding portion of the ruler moves freely</a:t>
            </a:r>
            <a:br>
              <a:rPr lang="en-SK" sz="3100" dirty="0">
                <a:latin typeface="Abadi" panose="020B0604020104020204" pitchFamily="34" charset="0"/>
              </a:rPr>
            </a:br>
            <a:endParaRPr lang="en-SK" sz="3100" dirty="0">
              <a:latin typeface="Abadi" panose="020B0604020104020204" pitchFamily="34" charset="0"/>
            </a:endParaRPr>
          </a:p>
          <a:p>
            <a:r>
              <a:rPr lang="en-SK" sz="3100" dirty="0">
                <a:latin typeface="Abadi" panose="020B0604020104020204" pitchFamily="34" charset="0"/>
              </a:rPr>
              <a:t>The ruler is not rigid, it is rather flexible and acts as spring – the ball bounces off the ruler</a:t>
            </a:r>
            <a:br>
              <a:rPr lang="en-SK" sz="3100" dirty="0">
                <a:latin typeface="Abadi" panose="020B0604020104020204" pitchFamily="34" charset="0"/>
              </a:rPr>
            </a:br>
            <a:r>
              <a:rPr lang="en-SK" sz="3100" dirty="0">
                <a:latin typeface="Abadi" panose="020B0604020104020204" pitchFamily="34" charset="0"/>
              </a:rPr>
              <a:t> </a:t>
            </a:r>
          </a:p>
          <a:p>
            <a:r>
              <a:rPr lang="en-SK" sz="3100" dirty="0">
                <a:latin typeface="Abadi" panose="020B0604020104020204" pitchFamily="34" charset="0"/>
              </a:rPr>
              <a:t>On the other side, F comprises of gravitational force of the ball and pressure force acting on area of the ruler protruding from the table and is approximately 8866 N </a:t>
            </a:r>
          </a:p>
          <a:p>
            <a:pPr marL="0" indent="0">
              <a:buNone/>
            </a:pPr>
            <a:r>
              <a:rPr lang="en-SK" sz="3100" dirty="0">
                <a:latin typeface="Abadi" panose="020B0604020104020204" pitchFamily="34" charset="0"/>
              </a:rPr>
              <a:t> </a:t>
            </a:r>
          </a:p>
          <a:p>
            <a:pPr marL="0" indent="0">
              <a:buNone/>
            </a:pPr>
            <a:r>
              <a:rPr lang="en-SK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3572B2-B513-8352-F9B2-50ACB8A250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92" t="32440" r="35611" b="13565"/>
          <a:stretch/>
        </p:blipFill>
        <p:spPr>
          <a:xfrm>
            <a:off x="6368964" y="1690688"/>
            <a:ext cx="5823036" cy="3612832"/>
          </a:xfrm>
          <a:prstGeom prst="rect">
            <a:avLst/>
          </a:prstGeom>
        </p:spPr>
      </p:pic>
      <p:pic>
        <p:nvPicPr>
          <p:cNvPr id="6" name="Picture 2" descr="O univerzite - UPJS Kosice">
            <a:extLst>
              <a:ext uri="{FF2B5EF4-FFF2-40B4-BE49-F238E27FC236}">
                <a16:creationId xmlns:a16="http://schemas.microsoft.com/office/drawing/2014/main" id="{5B92AAA4-E4CE-FD80-82D0-82F0E2181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615" y="298923"/>
            <a:ext cx="1128713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30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C4D59FA-6598-1054-8F64-6BC15A64D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877672" flipH="1">
            <a:off x="10509432" y="-141724"/>
            <a:ext cx="1227526" cy="1701898"/>
          </a:xfrm>
          <a:custGeom>
            <a:avLst/>
            <a:gdLst>
              <a:gd name="connsiteX0" fmla="*/ 457185 w 1227526"/>
              <a:gd name="connsiteY0" fmla="*/ 0 h 1701898"/>
              <a:gd name="connsiteX1" fmla="*/ 84505 w 1227526"/>
              <a:gd name="connsiteY1" fmla="*/ 377553 h 1701898"/>
              <a:gd name="connsiteX2" fmla="*/ 74309 w 1227526"/>
              <a:gd name="connsiteY2" fmla="*/ 412215 h 1701898"/>
              <a:gd name="connsiteX3" fmla="*/ 124 w 1227526"/>
              <a:gd name="connsiteY3" fmla="*/ 896624 h 1701898"/>
              <a:gd name="connsiteX4" fmla="*/ 39186 w 1227526"/>
              <a:gd name="connsiteY4" fmla="*/ 1313249 h 1701898"/>
              <a:gd name="connsiteX5" fmla="*/ 155098 w 1227526"/>
              <a:gd name="connsiteY5" fmla="*/ 1701898 h 1701898"/>
              <a:gd name="connsiteX6" fmla="*/ 342334 w 1227526"/>
              <a:gd name="connsiteY6" fmla="*/ 1634419 h 1701898"/>
              <a:gd name="connsiteX7" fmla="*/ 315137 w 1227526"/>
              <a:gd name="connsiteY7" fmla="*/ 1559987 h 1701898"/>
              <a:gd name="connsiteX8" fmla="*/ 245656 w 1227526"/>
              <a:gd name="connsiteY8" fmla="*/ 1304307 h 1701898"/>
              <a:gd name="connsiteX9" fmla="*/ 212257 w 1227526"/>
              <a:gd name="connsiteY9" fmla="*/ 1086879 h 1701898"/>
              <a:gd name="connsiteX10" fmla="*/ 217733 w 1227526"/>
              <a:gd name="connsiteY10" fmla="*/ 1056923 h 1701898"/>
              <a:gd name="connsiteX11" fmla="*/ 376688 w 1227526"/>
              <a:gd name="connsiteY11" fmla="*/ 1143349 h 1701898"/>
              <a:gd name="connsiteX12" fmla="*/ 597727 w 1227526"/>
              <a:gd name="connsiteY12" fmla="*/ 1209016 h 1701898"/>
              <a:gd name="connsiteX13" fmla="*/ 794145 w 1227526"/>
              <a:gd name="connsiteY13" fmla="*/ 1216972 h 1701898"/>
              <a:gd name="connsiteX14" fmla="*/ 1041800 w 1227526"/>
              <a:gd name="connsiteY14" fmla="*/ 1153933 h 1701898"/>
              <a:gd name="connsiteX15" fmla="*/ 1198399 w 1227526"/>
              <a:gd name="connsiteY15" fmla="*/ 1053469 h 1701898"/>
              <a:gd name="connsiteX16" fmla="*/ 1214571 w 1227526"/>
              <a:gd name="connsiteY16" fmla="*/ 1005340 h 1701898"/>
              <a:gd name="connsiteX17" fmla="*/ 1055310 w 1227526"/>
              <a:gd name="connsiteY17" fmla="*/ 933293 h 1701898"/>
              <a:gd name="connsiteX18" fmla="*/ 807654 w 1227526"/>
              <a:gd name="connsiteY18" fmla="*/ 874756 h 1701898"/>
              <a:gd name="connsiteX19" fmla="*/ 474871 w 1227526"/>
              <a:gd name="connsiteY19" fmla="*/ 873625 h 1701898"/>
              <a:gd name="connsiteX20" fmla="*/ 369426 w 1227526"/>
              <a:gd name="connsiteY20" fmla="*/ 860516 h 1701898"/>
              <a:gd name="connsiteX21" fmla="*/ 581285 w 1227526"/>
              <a:gd name="connsiteY21" fmla="*/ 748064 h 1701898"/>
              <a:gd name="connsiteX22" fmla="*/ 755150 w 1227526"/>
              <a:gd name="connsiteY22" fmla="*/ 601085 h 1701898"/>
              <a:gd name="connsiteX23" fmla="*/ 892074 w 1227526"/>
              <a:gd name="connsiteY23" fmla="*/ 419522 h 1701898"/>
              <a:gd name="connsiteX24" fmla="*/ 930819 w 1227526"/>
              <a:gd name="connsiteY24" fmla="*/ 288659 h 1701898"/>
              <a:gd name="connsiteX25" fmla="*/ 923019 w 1227526"/>
              <a:gd name="connsiteY25" fmla="*/ 284270 h 1701898"/>
              <a:gd name="connsiteX26" fmla="*/ 618228 w 1227526"/>
              <a:gd name="connsiteY26" fmla="*/ 353651 h 1701898"/>
              <a:gd name="connsiteX27" fmla="*/ 359029 w 1227526"/>
              <a:gd name="connsiteY27" fmla="*/ 500017 h 1701898"/>
              <a:gd name="connsiteX28" fmla="*/ 357498 w 1227526"/>
              <a:gd name="connsiteY28" fmla="*/ 472741 h 1701898"/>
              <a:gd name="connsiteX29" fmla="*/ 467124 w 1227526"/>
              <a:gd name="connsiteY29" fmla="*/ 269893 h 1701898"/>
              <a:gd name="connsiteX30" fmla="*/ 471527 w 1227526"/>
              <a:gd name="connsiteY30" fmla="*/ 55702 h 1701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27526" h="1701898">
                <a:moveTo>
                  <a:pt x="457185" y="0"/>
                </a:moveTo>
                <a:lnTo>
                  <a:pt x="84505" y="377553"/>
                </a:lnTo>
                <a:lnTo>
                  <a:pt x="74309" y="412215"/>
                </a:lnTo>
                <a:cubicBezTo>
                  <a:pt x="42536" y="541940"/>
                  <a:pt x="1769" y="748737"/>
                  <a:pt x="124" y="896624"/>
                </a:cubicBezTo>
                <a:cubicBezTo>
                  <a:pt x="-1523" y="1044511"/>
                  <a:pt x="13357" y="1179036"/>
                  <a:pt x="39186" y="1313249"/>
                </a:cubicBezTo>
                <a:cubicBezTo>
                  <a:pt x="65015" y="1447461"/>
                  <a:pt x="105817" y="1573130"/>
                  <a:pt x="155098" y="1701898"/>
                </a:cubicBezTo>
                <a:cubicBezTo>
                  <a:pt x="202326" y="1687356"/>
                  <a:pt x="293267" y="1669822"/>
                  <a:pt x="342334" y="1634419"/>
                </a:cubicBezTo>
                <a:lnTo>
                  <a:pt x="315137" y="1559987"/>
                </a:lnTo>
                <a:cubicBezTo>
                  <a:pt x="289527" y="1484307"/>
                  <a:pt x="262803" y="1383158"/>
                  <a:pt x="245656" y="1304307"/>
                </a:cubicBezTo>
                <a:cubicBezTo>
                  <a:pt x="228509" y="1225456"/>
                  <a:pt x="216911" y="1128110"/>
                  <a:pt x="212257" y="1086879"/>
                </a:cubicBezTo>
                <a:cubicBezTo>
                  <a:pt x="207603" y="1045648"/>
                  <a:pt x="207075" y="1049509"/>
                  <a:pt x="217733" y="1056923"/>
                </a:cubicBezTo>
                <a:cubicBezTo>
                  <a:pt x="228391" y="1064336"/>
                  <a:pt x="313356" y="1118000"/>
                  <a:pt x="376688" y="1143349"/>
                </a:cubicBezTo>
                <a:cubicBezTo>
                  <a:pt x="440020" y="1168698"/>
                  <a:pt x="528151" y="1196745"/>
                  <a:pt x="597727" y="1209016"/>
                </a:cubicBezTo>
                <a:cubicBezTo>
                  <a:pt x="667303" y="1221287"/>
                  <a:pt x="720131" y="1226153"/>
                  <a:pt x="794145" y="1216972"/>
                </a:cubicBezTo>
                <a:cubicBezTo>
                  <a:pt x="868156" y="1207793"/>
                  <a:pt x="974425" y="1181184"/>
                  <a:pt x="1041800" y="1153933"/>
                </a:cubicBezTo>
                <a:cubicBezTo>
                  <a:pt x="1109177" y="1126682"/>
                  <a:pt x="1169604" y="1078235"/>
                  <a:pt x="1198399" y="1053469"/>
                </a:cubicBezTo>
                <a:cubicBezTo>
                  <a:pt x="1227194" y="1028703"/>
                  <a:pt x="1238419" y="1025368"/>
                  <a:pt x="1214571" y="1005340"/>
                </a:cubicBezTo>
                <a:cubicBezTo>
                  <a:pt x="1190723" y="985310"/>
                  <a:pt x="1123129" y="955057"/>
                  <a:pt x="1055310" y="933293"/>
                </a:cubicBezTo>
                <a:cubicBezTo>
                  <a:pt x="987490" y="911530"/>
                  <a:pt x="904393" y="884702"/>
                  <a:pt x="807654" y="874756"/>
                </a:cubicBezTo>
                <a:cubicBezTo>
                  <a:pt x="710914" y="864812"/>
                  <a:pt x="547909" y="875998"/>
                  <a:pt x="474871" y="873625"/>
                </a:cubicBezTo>
                <a:cubicBezTo>
                  <a:pt x="401833" y="871251"/>
                  <a:pt x="363526" y="867668"/>
                  <a:pt x="369426" y="860516"/>
                </a:cubicBezTo>
                <a:cubicBezTo>
                  <a:pt x="375326" y="853365"/>
                  <a:pt x="516998" y="791303"/>
                  <a:pt x="581285" y="748064"/>
                </a:cubicBezTo>
                <a:cubicBezTo>
                  <a:pt x="645573" y="704825"/>
                  <a:pt x="703352" y="655842"/>
                  <a:pt x="755150" y="601085"/>
                </a:cubicBezTo>
                <a:cubicBezTo>
                  <a:pt x="806948" y="546328"/>
                  <a:pt x="864096" y="472325"/>
                  <a:pt x="892074" y="419522"/>
                </a:cubicBezTo>
                <a:cubicBezTo>
                  <a:pt x="916555" y="373320"/>
                  <a:pt x="943175" y="306399"/>
                  <a:pt x="930819" y="288659"/>
                </a:cubicBezTo>
                <a:cubicBezTo>
                  <a:pt x="929055" y="286124"/>
                  <a:pt x="926495" y="284593"/>
                  <a:pt x="923019" y="284270"/>
                </a:cubicBezTo>
                <a:cubicBezTo>
                  <a:pt x="895213" y="281685"/>
                  <a:pt x="712225" y="317694"/>
                  <a:pt x="618228" y="353651"/>
                </a:cubicBezTo>
                <a:cubicBezTo>
                  <a:pt x="524229" y="389609"/>
                  <a:pt x="402484" y="480170"/>
                  <a:pt x="359029" y="500017"/>
                </a:cubicBezTo>
                <a:cubicBezTo>
                  <a:pt x="315575" y="519865"/>
                  <a:pt x="339482" y="511095"/>
                  <a:pt x="357498" y="472741"/>
                </a:cubicBezTo>
                <a:cubicBezTo>
                  <a:pt x="375513" y="434386"/>
                  <a:pt x="450319" y="352137"/>
                  <a:pt x="467124" y="269893"/>
                </a:cubicBezTo>
                <a:cubicBezTo>
                  <a:pt x="483608" y="189214"/>
                  <a:pt x="483421" y="145973"/>
                  <a:pt x="471527" y="5570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84AA349-8E92-2C1B-94E6-C3DA75936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877672" flipH="1">
            <a:off x="10509432" y="-141724"/>
            <a:ext cx="1227526" cy="1701898"/>
          </a:xfrm>
          <a:custGeom>
            <a:avLst/>
            <a:gdLst>
              <a:gd name="connsiteX0" fmla="*/ 457185 w 1227526"/>
              <a:gd name="connsiteY0" fmla="*/ 0 h 1701898"/>
              <a:gd name="connsiteX1" fmla="*/ 84505 w 1227526"/>
              <a:gd name="connsiteY1" fmla="*/ 377553 h 1701898"/>
              <a:gd name="connsiteX2" fmla="*/ 74309 w 1227526"/>
              <a:gd name="connsiteY2" fmla="*/ 412215 h 1701898"/>
              <a:gd name="connsiteX3" fmla="*/ 124 w 1227526"/>
              <a:gd name="connsiteY3" fmla="*/ 896624 h 1701898"/>
              <a:gd name="connsiteX4" fmla="*/ 39186 w 1227526"/>
              <a:gd name="connsiteY4" fmla="*/ 1313249 h 1701898"/>
              <a:gd name="connsiteX5" fmla="*/ 155098 w 1227526"/>
              <a:gd name="connsiteY5" fmla="*/ 1701898 h 1701898"/>
              <a:gd name="connsiteX6" fmla="*/ 342334 w 1227526"/>
              <a:gd name="connsiteY6" fmla="*/ 1634419 h 1701898"/>
              <a:gd name="connsiteX7" fmla="*/ 315137 w 1227526"/>
              <a:gd name="connsiteY7" fmla="*/ 1559987 h 1701898"/>
              <a:gd name="connsiteX8" fmla="*/ 245656 w 1227526"/>
              <a:gd name="connsiteY8" fmla="*/ 1304307 h 1701898"/>
              <a:gd name="connsiteX9" fmla="*/ 212257 w 1227526"/>
              <a:gd name="connsiteY9" fmla="*/ 1086879 h 1701898"/>
              <a:gd name="connsiteX10" fmla="*/ 217733 w 1227526"/>
              <a:gd name="connsiteY10" fmla="*/ 1056923 h 1701898"/>
              <a:gd name="connsiteX11" fmla="*/ 376688 w 1227526"/>
              <a:gd name="connsiteY11" fmla="*/ 1143349 h 1701898"/>
              <a:gd name="connsiteX12" fmla="*/ 597727 w 1227526"/>
              <a:gd name="connsiteY12" fmla="*/ 1209016 h 1701898"/>
              <a:gd name="connsiteX13" fmla="*/ 794145 w 1227526"/>
              <a:gd name="connsiteY13" fmla="*/ 1216972 h 1701898"/>
              <a:gd name="connsiteX14" fmla="*/ 1041800 w 1227526"/>
              <a:gd name="connsiteY14" fmla="*/ 1153933 h 1701898"/>
              <a:gd name="connsiteX15" fmla="*/ 1198399 w 1227526"/>
              <a:gd name="connsiteY15" fmla="*/ 1053469 h 1701898"/>
              <a:gd name="connsiteX16" fmla="*/ 1214571 w 1227526"/>
              <a:gd name="connsiteY16" fmla="*/ 1005340 h 1701898"/>
              <a:gd name="connsiteX17" fmla="*/ 1055310 w 1227526"/>
              <a:gd name="connsiteY17" fmla="*/ 933293 h 1701898"/>
              <a:gd name="connsiteX18" fmla="*/ 807654 w 1227526"/>
              <a:gd name="connsiteY18" fmla="*/ 874756 h 1701898"/>
              <a:gd name="connsiteX19" fmla="*/ 474871 w 1227526"/>
              <a:gd name="connsiteY19" fmla="*/ 873625 h 1701898"/>
              <a:gd name="connsiteX20" fmla="*/ 369426 w 1227526"/>
              <a:gd name="connsiteY20" fmla="*/ 860516 h 1701898"/>
              <a:gd name="connsiteX21" fmla="*/ 581285 w 1227526"/>
              <a:gd name="connsiteY21" fmla="*/ 748064 h 1701898"/>
              <a:gd name="connsiteX22" fmla="*/ 755150 w 1227526"/>
              <a:gd name="connsiteY22" fmla="*/ 601085 h 1701898"/>
              <a:gd name="connsiteX23" fmla="*/ 892074 w 1227526"/>
              <a:gd name="connsiteY23" fmla="*/ 419522 h 1701898"/>
              <a:gd name="connsiteX24" fmla="*/ 930819 w 1227526"/>
              <a:gd name="connsiteY24" fmla="*/ 288659 h 1701898"/>
              <a:gd name="connsiteX25" fmla="*/ 923019 w 1227526"/>
              <a:gd name="connsiteY25" fmla="*/ 284270 h 1701898"/>
              <a:gd name="connsiteX26" fmla="*/ 618228 w 1227526"/>
              <a:gd name="connsiteY26" fmla="*/ 353651 h 1701898"/>
              <a:gd name="connsiteX27" fmla="*/ 359029 w 1227526"/>
              <a:gd name="connsiteY27" fmla="*/ 500017 h 1701898"/>
              <a:gd name="connsiteX28" fmla="*/ 357498 w 1227526"/>
              <a:gd name="connsiteY28" fmla="*/ 472741 h 1701898"/>
              <a:gd name="connsiteX29" fmla="*/ 467124 w 1227526"/>
              <a:gd name="connsiteY29" fmla="*/ 269893 h 1701898"/>
              <a:gd name="connsiteX30" fmla="*/ 471527 w 1227526"/>
              <a:gd name="connsiteY30" fmla="*/ 55702 h 1701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27526" h="1701898">
                <a:moveTo>
                  <a:pt x="457185" y="0"/>
                </a:moveTo>
                <a:lnTo>
                  <a:pt x="84505" y="377553"/>
                </a:lnTo>
                <a:lnTo>
                  <a:pt x="74309" y="412215"/>
                </a:lnTo>
                <a:cubicBezTo>
                  <a:pt x="42536" y="541940"/>
                  <a:pt x="1769" y="748737"/>
                  <a:pt x="124" y="896624"/>
                </a:cubicBezTo>
                <a:cubicBezTo>
                  <a:pt x="-1523" y="1044511"/>
                  <a:pt x="13357" y="1179036"/>
                  <a:pt x="39186" y="1313249"/>
                </a:cubicBezTo>
                <a:cubicBezTo>
                  <a:pt x="65015" y="1447461"/>
                  <a:pt x="105817" y="1573130"/>
                  <a:pt x="155098" y="1701898"/>
                </a:cubicBezTo>
                <a:cubicBezTo>
                  <a:pt x="202326" y="1687356"/>
                  <a:pt x="293267" y="1669822"/>
                  <a:pt x="342334" y="1634419"/>
                </a:cubicBezTo>
                <a:lnTo>
                  <a:pt x="315137" y="1559987"/>
                </a:lnTo>
                <a:cubicBezTo>
                  <a:pt x="289527" y="1484307"/>
                  <a:pt x="262803" y="1383158"/>
                  <a:pt x="245656" y="1304307"/>
                </a:cubicBezTo>
                <a:cubicBezTo>
                  <a:pt x="228509" y="1225456"/>
                  <a:pt x="216911" y="1128110"/>
                  <a:pt x="212257" y="1086879"/>
                </a:cubicBezTo>
                <a:cubicBezTo>
                  <a:pt x="207603" y="1045648"/>
                  <a:pt x="207075" y="1049509"/>
                  <a:pt x="217733" y="1056923"/>
                </a:cubicBezTo>
                <a:cubicBezTo>
                  <a:pt x="228391" y="1064336"/>
                  <a:pt x="313356" y="1118000"/>
                  <a:pt x="376688" y="1143349"/>
                </a:cubicBezTo>
                <a:cubicBezTo>
                  <a:pt x="440020" y="1168698"/>
                  <a:pt x="528151" y="1196745"/>
                  <a:pt x="597727" y="1209016"/>
                </a:cubicBezTo>
                <a:cubicBezTo>
                  <a:pt x="667303" y="1221287"/>
                  <a:pt x="720131" y="1226153"/>
                  <a:pt x="794145" y="1216972"/>
                </a:cubicBezTo>
                <a:cubicBezTo>
                  <a:pt x="868156" y="1207793"/>
                  <a:pt x="974425" y="1181184"/>
                  <a:pt x="1041800" y="1153933"/>
                </a:cubicBezTo>
                <a:cubicBezTo>
                  <a:pt x="1109177" y="1126682"/>
                  <a:pt x="1169604" y="1078235"/>
                  <a:pt x="1198399" y="1053469"/>
                </a:cubicBezTo>
                <a:cubicBezTo>
                  <a:pt x="1227194" y="1028703"/>
                  <a:pt x="1238419" y="1025368"/>
                  <a:pt x="1214571" y="1005340"/>
                </a:cubicBezTo>
                <a:cubicBezTo>
                  <a:pt x="1190723" y="985310"/>
                  <a:pt x="1123129" y="955057"/>
                  <a:pt x="1055310" y="933293"/>
                </a:cubicBezTo>
                <a:cubicBezTo>
                  <a:pt x="987490" y="911530"/>
                  <a:pt x="904393" y="884702"/>
                  <a:pt x="807654" y="874756"/>
                </a:cubicBezTo>
                <a:cubicBezTo>
                  <a:pt x="710914" y="864812"/>
                  <a:pt x="547909" y="875998"/>
                  <a:pt x="474871" y="873625"/>
                </a:cubicBezTo>
                <a:cubicBezTo>
                  <a:pt x="401833" y="871251"/>
                  <a:pt x="363526" y="867668"/>
                  <a:pt x="369426" y="860516"/>
                </a:cubicBezTo>
                <a:cubicBezTo>
                  <a:pt x="375326" y="853365"/>
                  <a:pt x="516998" y="791303"/>
                  <a:pt x="581285" y="748064"/>
                </a:cubicBezTo>
                <a:cubicBezTo>
                  <a:pt x="645573" y="704825"/>
                  <a:pt x="703352" y="655842"/>
                  <a:pt x="755150" y="601085"/>
                </a:cubicBezTo>
                <a:cubicBezTo>
                  <a:pt x="806948" y="546328"/>
                  <a:pt x="864096" y="472325"/>
                  <a:pt x="892074" y="419522"/>
                </a:cubicBezTo>
                <a:cubicBezTo>
                  <a:pt x="916555" y="373320"/>
                  <a:pt x="943175" y="306399"/>
                  <a:pt x="930819" y="288659"/>
                </a:cubicBezTo>
                <a:cubicBezTo>
                  <a:pt x="929055" y="286124"/>
                  <a:pt x="926495" y="284593"/>
                  <a:pt x="923019" y="284270"/>
                </a:cubicBezTo>
                <a:cubicBezTo>
                  <a:pt x="895213" y="281685"/>
                  <a:pt x="712225" y="317694"/>
                  <a:pt x="618228" y="353651"/>
                </a:cubicBezTo>
                <a:cubicBezTo>
                  <a:pt x="524229" y="389609"/>
                  <a:pt x="402484" y="480170"/>
                  <a:pt x="359029" y="500017"/>
                </a:cubicBezTo>
                <a:cubicBezTo>
                  <a:pt x="315575" y="519865"/>
                  <a:pt x="339482" y="511095"/>
                  <a:pt x="357498" y="472741"/>
                </a:cubicBezTo>
                <a:cubicBezTo>
                  <a:pt x="375513" y="434386"/>
                  <a:pt x="450319" y="352137"/>
                  <a:pt x="467124" y="269893"/>
                </a:cubicBezTo>
                <a:cubicBezTo>
                  <a:pt x="483608" y="189214"/>
                  <a:pt x="483421" y="145973"/>
                  <a:pt x="471527" y="5570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996466-0B1E-24DA-56F4-D479A3568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505504"/>
            <a:ext cx="4643832" cy="1642956"/>
          </a:xfrm>
        </p:spPr>
        <p:txBody>
          <a:bodyPr anchor="b">
            <a:normAutofit/>
          </a:bodyPr>
          <a:lstStyle/>
          <a:p>
            <a:r>
              <a:rPr lang="en-SK" sz="3600" dirty="0">
                <a:latin typeface="Abadi"/>
              </a:rPr>
              <a:t>Is it all? </a:t>
            </a:r>
            <a:endParaRPr lang="en-SK" sz="3600" dirty="0">
              <a:solidFill>
                <a:schemeClr val="tx2"/>
              </a:solidFill>
              <a:latin typeface="Abadi" panose="020B0604020104020204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E7DF361-448F-4E1B-22A1-B3C37593C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647698" flipH="1">
            <a:off x="11561258" y="1301484"/>
            <a:ext cx="388353" cy="384954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618490 w 4786397"/>
              <a:gd name="connsiteY0" fmla="*/ 334011 h 4492102"/>
              <a:gd name="connsiteX1" fmla="*/ 3990493 w 4786397"/>
              <a:gd name="connsiteY1" fmla="*/ 118959 h 4492102"/>
              <a:gd name="connsiteX2" fmla="*/ 4762261 w 4786397"/>
              <a:gd name="connsiteY2" fmla="*/ 1434061 h 4492102"/>
              <a:gd name="connsiteX3" fmla="*/ 4477383 w 4786397"/>
              <a:gd name="connsiteY3" fmla="*/ 3337242 h 4492102"/>
              <a:gd name="connsiteX4" fmla="*/ 3446218 w 4786397"/>
              <a:gd name="connsiteY4" fmla="*/ 4373010 h 4492102"/>
              <a:gd name="connsiteX5" fmla="*/ 1100888 w 4786397"/>
              <a:gd name="connsiteY5" fmla="*/ 4185391 h 4492102"/>
              <a:gd name="connsiteX6" fmla="*/ 59712 w 4786397"/>
              <a:gd name="connsiteY6" fmla="*/ 2523820 h 4492102"/>
              <a:gd name="connsiteX7" fmla="*/ 618490 w 4786397"/>
              <a:gd name="connsiteY7" fmla="*/ 334011 h 4492102"/>
              <a:gd name="connsiteX0" fmla="*/ 618490 w 4880845"/>
              <a:gd name="connsiteY0" fmla="*/ 334011 h 4207111"/>
              <a:gd name="connsiteX1" fmla="*/ 3990493 w 4880845"/>
              <a:gd name="connsiteY1" fmla="*/ 118959 h 4207111"/>
              <a:gd name="connsiteX2" fmla="*/ 4762261 w 4880845"/>
              <a:gd name="connsiteY2" fmla="*/ 1434061 h 4207111"/>
              <a:gd name="connsiteX3" fmla="*/ 4477383 w 4880845"/>
              <a:gd name="connsiteY3" fmla="*/ 3337242 h 4207111"/>
              <a:gd name="connsiteX4" fmla="*/ 1100888 w 4880845"/>
              <a:gd name="connsiteY4" fmla="*/ 4185391 h 4207111"/>
              <a:gd name="connsiteX5" fmla="*/ 59712 w 4880845"/>
              <a:gd name="connsiteY5" fmla="*/ 2523820 h 4207111"/>
              <a:gd name="connsiteX6" fmla="*/ 618490 w 4880845"/>
              <a:gd name="connsiteY6" fmla="*/ 334011 h 4207111"/>
              <a:gd name="connsiteX0" fmla="*/ 618490 w 4708128"/>
              <a:gd name="connsiteY0" fmla="*/ 334011 h 4207111"/>
              <a:gd name="connsiteX1" fmla="*/ 3990493 w 4708128"/>
              <a:gd name="connsiteY1" fmla="*/ 118959 h 4207111"/>
              <a:gd name="connsiteX2" fmla="*/ 4477383 w 4708128"/>
              <a:gd name="connsiteY2" fmla="*/ 3337242 h 4207111"/>
              <a:gd name="connsiteX3" fmla="*/ 1100888 w 4708128"/>
              <a:gd name="connsiteY3" fmla="*/ 4185391 h 4207111"/>
              <a:gd name="connsiteX4" fmla="*/ 59712 w 4708128"/>
              <a:gd name="connsiteY4" fmla="*/ 2523820 h 4207111"/>
              <a:gd name="connsiteX5" fmla="*/ 618490 w 4708128"/>
              <a:gd name="connsiteY5" fmla="*/ 334011 h 4207111"/>
              <a:gd name="connsiteX0" fmla="*/ 618490 w 4659985"/>
              <a:gd name="connsiteY0" fmla="*/ 334011 h 4457960"/>
              <a:gd name="connsiteX1" fmla="*/ 3990493 w 4659985"/>
              <a:gd name="connsiteY1" fmla="*/ 118959 h 4457960"/>
              <a:gd name="connsiteX2" fmla="*/ 4477383 w 4659985"/>
              <a:gd name="connsiteY2" fmla="*/ 3337242 h 4457960"/>
              <a:gd name="connsiteX3" fmla="*/ 1750735 w 4659985"/>
              <a:gd name="connsiteY3" fmla="*/ 4436235 h 4457960"/>
              <a:gd name="connsiteX4" fmla="*/ 59712 w 4659985"/>
              <a:gd name="connsiteY4" fmla="*/ 2523820 h 4457960"/>
              <a:gd name="connsiteX5" fmla="*/ 618490 w 4659985"/>
              <a:gd name="connsiteY5" fmla="*/ 334011 h 4457960"/>
              <a:gd name="connsiteX0" fmla="*/ 577306 w 4618801"/>
              <a:gd name="connsiteY0" fmla="*/ 304401 h 4428350"/>
              <a:gd name="connsiteX1" fmla="*/ 3949309 w 4618801"/>
              <a:gd name="connsiteY1" fmla="*/ 89349 h 4428350"/>
              <a:gd name="connsiteX2" fmla="*/ 4436199 w 4618801"/>
              <a:gd name="connsiteY2" fmla="*/ 3307632 h 4428350"/>
              <a:gd name="connsiteX3" fmla="*/ 1709551 w 4618801"/>
              <a:gd name="connsiteY3" fmla="*/ 4406625 h 4428350"/>
              <a:gd name="connsiteX4" fmla="*/ 18528 w 4618801"/>
              <a:gd name="connsiteY4" fmla="*/ 2494210 h 4428350"/>
              <a:gd name="connsiteX5" fmla="*/ 577306 w 4618801"/>
              <a:gd name="connsiteY5" fmla="*/ 304401 h 4428350"/>
              <a:gd name="connsiteX0" fmla="*/ 577306 w 4618801"/>
              <a:gd name="connsiteY0" fmla="*/ 684633 h 4808582"/>
              <a:gd name="connsiteX1" fmla="*/ 3949309 w 4618801"/>
              <a:gd name="connsiteY1" fmla="*/ 469581 h 4808582"/>
              <a:gd name="connsiteX2" fmla="*/ 4436199 w 4618801"/>
              <a:gd name="connsiteY2" fmla="*/ 3687864 h 4808582"/>
              <a:gd name="connsiteX3" fmla="*/ 1709551 w 4618801"/>
              <a:gd name="connsiteY3" fmla="*/ 4786857 h 4808582"/>
              <a:gd name="connsiteX4" fmla="*/ 18528 w 4618801"/>
              <a:gd name="connsiteY4" fmla="*/ 2874442 h 4808582"/>
              <a:gd name="connsiteX5" fmla="*/ 577306 w 4618801"/>
              <a:gd name="connsiteY5" fmla="*/ 684633 h 480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8801" h="4808582">
                <a:moveTo>
                  <a:pt x="577306" y="684633"/>
                </a:moveTo>
                <a:cubicBezTo>
                  <a:pt x="692934" y="398359"/>
                  <a:pt x="2289173" y="-569287"/>
                  <a:pt x="3949309" y="469581"/>
                </a:cubicBezTo>
                <a:cubicBezTo>
                  <a:pt x="4592458" y="970119"/>
                  <a:pt x="4809492" y="2968318"/>
                  <a:pt x="4436199" y="3687864"/>
                </a:cubicBezTo>
                <a:cubicBezTo>
                  <a:pt x="4062906" y="4407410"/>
                  <a:pt x="2445829" y="4922427"/>
                  <a:pt x="1709551" y="4786857"/>
                </a:cubicBezTo>
                <a:cubicBezTo>
                  <a:pt x="1145133" y="4478659"/>
                  <a:pt x="130365" y="3503677"/>
                  <a:pt x="18528" y="2874442"/>
                </a:cubicBezTo>
                <a:cubicBezTo>
                  <a:pt x="-109257" y="2197360"/>
                  <a:pt x="461678" y="970907"/>
                  <a:pt x="577306" y="68463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395526526_6912473225481871_8816058269210203883_n.mp4">
            <a:hlinkClick r:id="" action="ppaction://media"/>
            <a:extLst>
              <a:ext uri="{FF2B5EF4-FFF2-40B4-BE49-F238E27FC236}">
                <a16:creationId xmlns:a16="http://schemas.microsoft.com/office/drawing/2014/main" id="{D414AD6C-E636-8ED2-7F83-D5F88446148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0879" t="28906"/>
          <a:stretch/>
        </p:blipFill>
        <p:spPr>
          <a:xfrm>
            <a:off x="126957" y="247418"/>
            <a:ext cx="5629266" cy="32349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00B21-8B23-B7CC-659A-2BD68DDE5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03" y="3690119"/>
            <a:ext cx="6044618" cy="52821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SK" sz="2400" b="1" dirty="0">
                <a:solidFill>
                  <a:schemeClr val="accent6">
                    <a:lumMod val="75000"/>
                  </a:schemeClr>
                </a:solidFill>
                <a:latin typeface="Abadi"/>
              </a:rPr>
              <a:t>Inertia of paper </a:t>
            </a:r>
            <a:br>
              <a:rPr lang="en-SK" sz="2400" dirty="0">
                <a:latin typeface="Abadi" panose="020B0604020104020204" pitchFamily="34" charset="0"/>
              </a:rPr>
            </a:br>
            <a:r>
              <a:rPr lang="en-SK" sz="2400" dirty="0">
                <a:latin typeface="Abadi"/>
              </a:rPr>
              <a:t>– short interval of applying force from falling ball</a:t>
            </a:r>
            <a:br>
              <a:rPr lang="en-SK" sz="2400" dirty="0">
                <a:latin typeface="Abadi" panose="020B0604020104020204" pitchFamily="34" charset="0"/>
              </a:rPr>
            </a:br>
            <a:r>
              <a:rPr lang="en-SK" sz="2400" dirty="0">
                <a:latin typeface="Abadi"/>
              </a:rPr>
              <a:t>– paper does not experience the force during short time, thus stays in place </a:t>
            </a:r>
            <a:br>
              <a:rPr lang="en-SK" sz="2400" dirty="0">
                <a:latin typeface="Abadi" panose="020B0604020104020204" pitchFamily="34" charset="0"/>
              </a:rPr>
            </a:br>
            <a:r>
              <a:rPr lang="en-SK" sz="2400" dirty="0">
                <a:latin typeface="Abadi"/>
              </a:rPr>
              <a:t>– if a smooth and slow force was acting on a paper, the ruler would fall over</a:t>
            </a:r>
            <a:endParaRPr lang="sk-SK" sz="2400" dirty="0">
              <a:latin typeface="Abadi"/>
            </a:endParaRPr>
          </a:p>
        </p:txBody>
      </p:sp>
      <p:pic>
        <p:nvPicPr>
          <p:cNvPr id="10" name="394979125_24774446168809176_2726799506750682462_n.mp4">
            <a:hlinkClick r:id="" action="ppaction://media"/>
            <a:extLst>
              <a:ext uri="{FF2B5EF4-FFF2-40B4-BE49-F238E27FC236}">
                <a16:creationId xmlns:a16="http://schemas.microsoft.com/office/drawing/2014/main" id="{96A22A4B-1089-8A73-E4B6-BA833ED693E1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69616" y="2765579"/>
            <a:ext cx="5995027" cy="3433044"/>
          </a:xfrm>
          <a:prstGeom prst="rect">
            <a:avLst/>
          </a:prstGeom>
        </p:spPr>
      </p:pic>
      <p:pic>
        <p:nvPicPr>
          <p:cNvPr id="11" name="Picture 2" descr="O univerzite - UPJS Kosice">
            <a:extLst>
              <a:ext uri="{FF2B5EF4-FFF2-40B4-BE49-F238E27FC236}">
                <a16:creationId xmlns:a16="http://schemas.microsoft.com/office/drawing/2014/main" id="{D394B7AF-19C4-9932-40A9-2342F0B35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353" y="199222"/>
            <a:ext cx="1128713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78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1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4449</TotalTime>
  <Words>1047</Words>
  <Application>Microsoft Office PowerPoint</Application>
  <PresentationFormat>Širokouhlá</PresentationFormat>
  <Paragraphs>63</Paragraphs>
  <Slides>12</Slides>
  <Notes>0</Notes>
  <HiddenSlides>0</HiddenSlides>
  <MMClips>5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Office Theme</vt:lpstr>
      <vt:lpstr>Ruler trick Trik s pravítkom</vt:lpstr>
      <vt:lpstr>Problem n.14</vt:lpstr>
      <vt:lpstr>Let’s see that in action</vt:lpstr>
      <vt:lpstr>Air pressure and pressure force</vt:lpstr>
      <vt:lpstr>Gravitational force</vt:lpstr>
      <vt:lpstr>Lever and torque</vt:lpstr>
      <vt:lpstr>Lever and torque</vt:lpstr>
      <vt:lpstr>Lever and torque</vt:lpstr>
      <vt:lpstr>Is it all? </vt:lpstr>
      <vt:lpstr>Is it all?</vt:lpstr>
      <vt:lpstr>What to investigate?</vt:lpstr>
      <vt:lpstr>Useful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Ruler trick</dc:title>
  <dc:creator>Katarína Revická</dc:creator>
  <cp:lastModifiedBy>Katarína Revická</cp:lastModifiedBy>
  <cp:revision>42</cp:revision>
  <dcterms:created xsi:type="dcterms:W3CDTF">2023-10-24T07:34:23Z</dcterms:created>
  <dcterms:modified xsi:type="dcterms:W3CDTF">2023-11-02T12:32:03Z</dcterms:modified>
</cp:coreProperties>
</file>